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1" r:id="rId1"/>
  </p:sldMasterIdLst>
  <p:notesMasterIdLst>
    <p:notesMasterId r:id="rId31"/>
  </p:notesMasterIdLst>
  <p:sldIdLst>
    <p:sldId id="280" r:id="rId2"/>
    <p:sldId id="356" r:id="rId3"/>
    <p:sldId id="386" r:id="rId4"/>
    <p:sldId id="372" r:id="rId5"/>
    <p:sldId id="380" r:id="rId6"/>
    <p:sldId id="345" r:id="rId7"/>
    <p:sldId id="382" r:id="rId8"/>
    <p:sldId id="373" r:id="rId9"/>
    <p:sldId id="381" r:id="rId10"/>
    <p:sldId id="385" r:id="rId11"/>
    <p:sldId id="375" r:id="rId12"/>
    <p:sldId id="384" r:id="rId13"/>
    <p:sldId id="291" r:id="rId14"/>
    <p:sldId id="383" r:id="rId15"/>
    <p:sldId id="376" r:id="rId16"/>
    <p:sldId id="388" r:id="rId17"/>
    <p:sldId id="377" r:id="rId18"/>
    <p:sldId id="378" r:id="rId19"/>
    <p:sldId id="379" r:id="rId20"/>
    <p:sldId id="392" r:id="rId21"/>
    <p:sldId id="398" r:id="rId22"/>
    <p:sldId id="399" r:id="rId23"/>
    <p:sldId id="400" r:id="rId24"/>
    <p:sldId id="395" r:id="rId25"/>
    <p:sldId id="396" r:id="rId26"/>
    <p:sldId id="397" r:id="rId27"/>
    <p:sldId id="387" r:id="rId28"/>
    <p:sldId id="294" r:id="rId29"/>
    <p:sldId id="374" r:id="rId3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Baskerville Old Face" pitchFamily="18" charset="0"/>
        <a:ea typeface="+mn-ea"/>
        <a:cs typeface="+mn-cs"/>
      </a:defRPr>
    </a:lvl1pPr>
    <a:lvl2pPr marL="457200" algn="l" rtl="0" eaLnBrk="0" fontAlgn="base" hangingPunct="0">
      <a:spcBef>
        <a:spcPct val="0"/>
      </a:spcBef>
      <a:spcAft>
        <a:spcPct val="0"/>
      </a:spcAft>
      <a:defRPr kern="1200">
        <a:solidFill>
          <a:schemeClr val="tx1"/>
        </a:solidFill>
        <a:latin typeface="Baskerville Old Face" pitchFamily="18" charset="0"/>
        <a:ea typeface="+mn-ea"/>
        <a:cs typeface="+mn-cs"/>
      </a:defRPr>
    </a:lvl2pPr>
    <a:lvl3pPr marL="914400" algn="l" rtl="0" eaLnBrk="0" fontAlgn="base" hangingPunct="0">
      <a:spcBef>
        <a:spcPct val="0"/>
      </a:spcBef>
      <a:spcAft>
        <a:spcPct val="0"/>
      </a:spcAft>
      <a:defRPr kern="1200">
        <a:solidFill>
          <a:schemeClr val="tx1"/>
        </a:solidFill>
        <a:latin typeface="Baskerville Old Face" pitchFamily="18" charset="0"/>
        <a:ea typeface="+mn-ea"/>
        <a:cs typeface="+mn-cs"/>
      </a:defRPr>
    </a:lvl3pPr>
    <a:lvl4pPr marL="1371600" algn="l" rtl="0" eaLnBrk="0" fontAlgn="base" hangingPunct="0">
      <a:spcBef>
        <a:spcPct val="0"/>
      </a:spcBef>
      <a:spcAft>
        <a:spcPct val="0"/>
      </a:spcAft>
      <a:defRPr kern="1200">
        <a:solidFill>
          <a:schemeClr val="tx1"/>
        </a:solidFill>
        <a:latin typeface="Baskerville Old Face" pitchFamily="18" charset="0"/>
        <a:ea typeface="+mn-ea"/>
        <a:cs typeface="+mn-cs"/>
      </a:defRPr>
    </a:lvl4pPr>
    <a:lvl5pPr marL="1828800" algn="l" rtl="0" eaLnBrk="0" fontAlgn="base" hangingPunct="0">
      <a:spcBef>
        <a:spcPct val="0"/>
      </a:spcBef>
      <a:spcAft>
        <a:spcPct val="0"/>
      </a:spcAft>
      <a:defRPr kern="1200">
        <a:solidFill>
          <a:schemeClr val="tx1"/>
        </a:solidFill>
        <a:latin typeface="Baskerville Old Face" pitchFamily="18" charset="0"/>
        <a:ea typeface="+mn-ea"/>
        <a:cs typeface="+mn-cs"/>
      </a:defRPr>
    </a:lvl5pPr>
    <a:lvl6pPr marL="2286000" algn="l" defTabSz="914400" rtl="0" eaLnBrk="1" latinLnBrk="0" hangingPunct="1">
      <a:defRPr kern="1200">
        <a:solidFill>
          <a:schemeClr val="tx1"/>
        </a:solidFill>
        <a:latin typeface="Baskerville Old Face" pitchFamily="18" charset="0"/>
        <a:ea typeface="+mn-ea"/>
        <a:cs typeface="+mn-cs"/>
      </a:defRPr>
    </a:lvl6pPr>
    <a:lvl7pPr marL="2743200" algn="l" defTabSz="914400" rtl="0" eaLnBrk="1" latinLnBrk="0" hangingPunct="1">
      <a:defRPr kern="1200">
        <a:solidFill>
          <a:schemeClr val="tx1"/>
        </a:solidFill>
        <a:latin typeface="Baskerville Old Face" pitchFamily="18" charset="0"/>
        <a:ea typeface="+mn-ea"/>
        <a:cs typeface="+mn-cs"/>
      </a:defRPr>
    </a:lvl7pPr>
    <a:lvl8pPr marL="3200400" algn="l" defTabSz="914400" rtl="0" eaLnBrk="1" latinLnBrk="0" hangingPunct="1">
      <a:defRPr kern="1200">
        <a:solidFill>
          <a:schemeClr val="tx1"/>
        </a:solidFill>
        <a:latin typeface="Baskerville Old Face" pitchFamily="18" charset="0"/>
        <a:ea typeface="+mn-ea"/>
        <a:cs typeface="+mn-cs"/>
      </a:defRPr>
    </a:lvl8pPr>
    <a:lvl9pPr marL="3657600" algn="l" defTabSz="914400" rtl="0" eaLnBrk="1" latinLnBrk="0" hangingPunct="1">
      <a:defRPr kern="1200">
        <a:solidFill>
          <a:schemeClr val="tx1"/>
        </a:solidFill>
        <a:latin typeface="Baskerville Old Face"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12" autoAdjust="0"/>
    <p:restoredTop sz="94672" autoAdjust="0"/>
  </p:normalViewPr>
  <p:slideViewPr>
    <p:cSldViewPr>
      <p:cViewPr varScale="1">
        <p:scale>
          <a:sx n="110" d="100"/>
          <a:sy n="110" d="100"/>
        </p:scale>
        <p:origin x="19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137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1"/>
            <a:ext cx="3038145" cy="46420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defRPr>
            </a:lvl1pPr>
          </a:lstStyle>
          <a:p>
            <a:pPr>
              <a:defRPr/>
            </a:pPr>
            <a:endParaRPr lang="en-US"/>
          </a:p>
        </p:txBody>
      </p:sp>
      <p:sp>
        <p:nvSpPr>
          <p:cNvPr id="21507" name="Rectangle 3"/>
          <p:cNvSpPr>
            <a:spLocks noGrp="1" noChangeArrowheads="1"/>
          </p:cNvSpPr>
          <p:nvPr>
            <p:ph type="dt" idx="1"/>
          </p:nvPr>
        </p:nvSpPr>
        <p:spPr bwMode="auto">
          <a:xfrm>
            <a:off x="3970734" y="1"/>
            <a:ext cx="3038145" cy="46420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701345" y="4416099"/>
            <a:ext cx="5607711" cy="4182457"/>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30659"/>
            <a:ext cx="3038145" cy="46420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defRPr>
            </a:lvl1pPr>
          </a:lstStyle>
          <a:p>
            <a:pPr>
              <a:defRPr/>
            </a:pPr>
            <a:endParaRPr lang="en-US"/>
          </a:p>
        </p:txBody>
      </p:sp>
      <p:sp>
        <p:nvSpPr>
          <p:cNvPr id="21511" name="Rectangle 7"/>
          <p:cNvSpPr>
            <a:spLocks noGrp="1" noChangeArrowheads="1"/>
          </p:cNvSpPr>
          <p:nvPr>
            <p:ph type="sldNum" sz="quarter" idx="5"/>
          </p:nvPr>
        </p:nvSpPr>
        <p:spPr bwMode="auto">
          <a:xfrm>
            <a:off x="3970734" y="8830659"/>
            <a:ext cx="3038145" cy="46420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87" eaLnBrk="1" hangingPunct="1">
              <a:defRPr sz="1300">
                <a:latin typeface="Arial" charset="0"/>
              </a:defRPr>
            </a:lvl1pPr>
          </a:lstStyle>
          <a:p>
            <a:pPr>
              <a:defRPr/>
            </a:pPr>
            <a:fld id="{0097DA87-F193-4869-B679-ACCC10C36D31}" type="slidenum">
              <a:rPr lang="en-US"/>
              <a:pPr>
                <a:defRPr/>
              </a:pPr>
              <a:t>‹#›</a:t>
            </a:fld>
            <a:endParaRPr lang="en-US"/>
          </a:p>
        </p:txBody>
      </p:sp>
    </p:spTree>
    <p:extLst>
      <p:ext uri="{BB962C8B-B14F-4D97-AF65-F5344CB8AC3E}">
        <p14:creationId xmlns:p14="http://schemas.microsoft.com/office/powerpoint/2010/main" val="463263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Baskerville Old Face" pitchFamily="18" charset="0"/>
              </a:defRPr>
            </a:lvl1pPr>
            <a:lvl2pPr marL="716130" indent="-275434" defTabSz="931887">
              <a:defRPr>
                <a:solidFill>
                  <a:schemeClr val="tx1"/>
                </a:solidFill>
                <a:latin typeface="Baskerville Old Face" pitchFamily="18" charset="0"/>
              </a:defRPr>
            </a:lvl2pPr>
            <a:lvl3pPr marL="1101738" indent="-220348" defTabSz="931887">
              <a:defRPr>
                <a:solidFill>
                  <a:schemeClr val="tx1"/>
                </a:solidFill>
                <a:latin typeface="Baskerville Old Face" pitchFamily="18" charset="0"/>
              </a:defRPr>
            </a:lvl3pPr>
            <a:lvl4pPr marL="1542433" indent="-220348" defTabSz="931887">
              <a:defRPr>
                <a:solidFill>
                  <a:schemeClr val="tx1"/>
                </a:solidFill>
                <a:latin typeface="Baskerville Old Face" pitchFamily="18" charset="0"/>
              </a:defRPr>
            </a:lvl4pPr>
            <a:lvl5pPr marL="1983128" indent="-220348" defTabSz="931887">
              <a:defRPr>
                <a:solidFill>
                  <a:schemeClr val="tx1"/>
                </a:solidFill>
                <a:latin typeface="Baskerville Old Face" pitchFamily="18" charset="0"/>
              </a:defRPr>
            </a:lvl5pPr>
            <a:lvl6pPr marL="2423823" indent="-220348" defTabSz="931887" eaLnBrk="0" fontAlgn="base" hangingPunct="0">
              <a:spcBef>
                <a:spcPct val="0"/>
              </a:spcBef>
              <a:spcAft>
                <a:spcPct val="0"/>
              </a:spcAft>
              <a:defRPr>
                <a:solidFill>
                  <a:schemeClr val="tx1"/>
                </a:solidFill>
                <a:latin typeface="Baskerville Old Face" pitchFamily="18" charset="0"/>
              </a:defRPr>
            </a:lvl6pPr>
            <a:lvl7pPr marL="2864518" indent="-220348" defTabSz="931887" eaLnBrk="0" fontAlgn="base" hangingPunct="0">
              <a:spcBef>
                <a:spcPct val="0"/>
              </a:spcBef>
              <a:spcAft>
                <a:spcPct val="0"/>
              </a:spcAft>
              <a:defRPr>
                <a:solidFill>
                  <a:schemeClr val="tx1"/>
                </a:solidFill>
                <a:latin typeface="Baskerville Old Face" pitchFamily="18" charset="0"/>
              </a:defRPr>
            </a:lvl7pPr>
            <a:lvl8pPr marL="3305213" indent="-220348" defTabSz="931887" eaLnBrk="0" fontAlgn="base" hangingPunct="0">
              <a:spcBef>
                <a:spcPct val="0"/>
              </a:spcBef>
              <a:spcAft>
                <a:spcPct val="0"/>
              </a:spcAft>
              <a:defRPr>
                <a:solidFill>
                  <a:schemeClr val="tx1"/>
                </a:solidFill>
                <a:latin typeface="Baskerville Old Face" pitchFamily="18" charset="0"/>
              </a:defRPr>
            </a:lvl8pPr>
            <a:lvl9pPr marL="3745908" indent="-220348" defTabSz="931887" eaLnBrk="0" fontAlgn="base" hangingPunct="0">
              <a:spcBef>
                <a:spcPct val="0"/>
              </a:spcBef>
              <a:spcAft>
                <a:spcPct val="0"/>
              </a:spcAft>
              <a:defRPr>
                <a:solidFill>
                  <a:schemeClr val="tx1"/>
                </a:solidFill>
                <a:latin typeface="Baskerville Old Face" pitchFamily="18" charset="0"/>
              </a:defRPr>
            </a:lvl9pPr>
          </a:lstStyle>
          <a:p>
            <a:fld id="{8BE0A1C4-E7FF-44EC-A4AE-1A50EF4DEF03}" type="slidenum">
              <a:rPr lang="en-US" smtClean="0">
                <a:latin typeface="Arial" charset="0"/>
              </a:rPr>
              <a:pPr/>
              <a:t>1</a:t>
            </a:fld>
            <a:endParaRPr lang="en-US" dirty="0" smtClean="0">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924502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Baskerville Old Face" pitchFamily="18" charset="0"/>
              </a:defRPr>
            </a:lvl1pPr>
            <a:lvl2pPr marL="716130" indent="-275434" defTabSz="931887">
              <a:defRPr>
                <a:solidFill>
                  <a:schemeClr val="tx1"/>
                </a:solidFill>
                <a:latin typeface="Baskerville Old Face" pitchFamily="18" charset="0"/>
              </a:defRPr>
            </a:lvl2pPr>
            <a:lvl3pPr marL="1101738" indent="-220348" defTabSz="931887">
              <a:defRPr>
                <a:solidFill>
                  <a:schemeClr val="tx1"/>
                </a:solidFill>
                <a:latin typeface="Baskerville Old Face" pitchFamily="18" charset="0"/>
              </a:defRPr>
            </a:lvl3pPr>
            <a:lvl4pPr marL="1542433" indent="-220348" defTabSz="931887">
              <a:defRPr>
                <a:solidFill>
                  <a:schemeClr val="tx1"/>
                </a:solidFill>
                <a:latin typeface="Baskerville Old Face" pitchFamily="18" charset="0"/>
              </a:defRPr>
            </a:lvl4pPr>
            <a:lvl5pPr marL="1983128" indent="-220348" defTabSz="931887">
              <a:defRPr>
                <a:solidFill>
                  <a:schemeClr val="tx1"/>
                </a:solidFill>
                <a:latin typeface="Baskerville Old Face" pitchFamily="18" charset="0"/>
              </a:defRPr>
            </a:lvl5pPr>
            <a:lvl6pPr marL="2423823" indent="-220348" defTabSz="931887" eaLnBrk="0" fontAlgn="base" hangingPunct="0">
              <a:spcBef>
                <a:spcPct val="0"/>
              </a:spcBef>
              <a:spcAft>
                <a:spcPct val="0"/>
              </a:spcAft>
              <a:defRPr>
                <a:solidFill>
                  <a:schemeClr val="tx1"/>
                </a:solidFill>
                <a:latin typeface="Baskerville Old Face" pitchFamily="18" charset="0"/>
              </a:defRPr>
            </a:lvl6pPr>
            <a:lvl7pPr marL="2864518" indent="-220348" defTabSz="931887" eaLnBrk="0" fontAlgn="base" hangingPunct="0">
              <a:spcBef>
                <a:spcPct val="0"/>
              </a:spcBef>
              <a:spcAft>
                <a:spcPct val="0"/>
              </a:spcAft>
              <a:defRPr>
                <a:solidFill>
                  <a:schemeClr val="tx1"/>
                </a:solidFill>
                <a:latin typeface="Baskerville Old Face" pitchFamily="18" charset="0"/>
              </a:defRPr>
            </a:lvl7pPr>
            <a:lvl8pPr marL="3305213" indent="-220348" defTabSz="931887" eaLnBrk="0" fontAlgn="base" hangingPunct="0">
              <a:spcBef>
                <a:spcPct val="0"/>
              </a:spcBef>
              <a:spcAft>
                <a:spcPct val="0"/>
              </a:spcAft>
              <a:defRPr>
                <a:solidFill>
                  <a:schemeClr val="tx1"/>
                </a:solidFill>
                <a:latin typeface="Baskerville Old Face" pitchFamily="18" charset="0"/>
              </a:defRPr>
            </a:lvl8pPr>
            <a:lvl9pPr marL="3745908" indent="-220348" defTabSz="931887" eaLnBrk="0" fontAlgn="base" hangingPunct="0">
              <a:spcBef>
                <a:spcPct val="0"/>
              </a:spcBef>
              <a:spcAft>
                <a:spcPct val="0"/>
              </a:spcAft>
              <a:defRPr>
                <a:solidFill>
                  <a:schemeClr val="tx1"/>
                </a:solidFill>
                <a:latin typeface="Baskerville Old Face" pitchFamily="18" charset="0"/>
              </a:defRPr>
            </a:lvl9pPr>
          </a:lstStyle>
          <a:p>
            <a:fld id="{950699F0-9F17-4937-8340-1D4577B596DD}" type="slidenum">
              <a:rPr lang="en-US" smtClean="0">
                <a:latin typeface="Arial" charset="0"/>
              </a:rPr>
              <a:pPr/>
              <a:t>10</a:t>
            </a:fld>
            <a:endParaRPr lang="en-US" dirty="0" smtClean="0">
              <a:latin typeface="Arial" charset="0"/>
            </a:endParaRPr>
          </a:p>
        </p:txBody>
      </p:sp>
    </p:spTree>
    <p:extLst>
      <p:ext uri="{BB962C8B-B14F-4D97-AF65-F5344CB8AC3E}">
        <p14:creationId xmlns:p14="http://schemas.microsoft.com/office/powerpoint/2010/main" val="1227913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Baskerville Old Face" pitchFamily="18" charset="0"/>
              </a:defRPr>
            </a:lvl1pPr>
            <a:lvl2pPr marL="716130" indent="-275434" defTabSz="931887">
              <a:defRPr>
                <a:solidFill>
                  <a:schemeClr val="tx1"/>
                </a:solidFill>
                <a:latin typeface="Baskerville Old Face" pitchFamily="18" charset="0"/>
              </a:defRPr>
            </a:lvl2pPr>
            <a:lvl3pPr marL="1101738" indent="-220348" defTabSz="931887">
              <a:defRPr>
                <a:solidFill>
                  <a:schemeClr val="tx1"/>
                </a:solidFill>
                <a:latin typeface="Baskerville Old Face" pitchFamily="18" charset="0"/>
              </a:defRPr>
            </a:lvl3pPr>
            <a:lvl4pPr marL="1542433" indent="-220348" defTabSz="931887">
              <a:defRPr>
                <a:solidFill>
                  <a:schemeClr val="tx1"/>
                </a:solidFill>
                <a:latin typeface="Baskerville Old Face" pitchFamily="18" charset="0"/>
              </a:defRPr>
            </a:lvl4pPr>
            <a:lvl5pPr marL="1983128" indent="-220348" defTabSz="931887">
              <a:defRPr>
                <a:solidFill>
                  <a:schemeClr val="tx1"/>
                </a:solidFill>
                <a:latin typeface="Baskerville Old Face" pitchFamily="18" charset="0"/>
              </a:defRPr>
            </a:lvl5pPr>
            <a:lvl6pPr marL="2423823" indent="-220348" defTabSz="931887" eaLnBrk="0" fontAlgn="base" hangingPunct="0">
              <a:spcBef>
                <a:spcPct val="0"/>
              </a:spcBef>
              <a:spcAft>
                <a:spcPct val="0"/>
              </a:spcAft>
              <a:defRPr>
                <a:solidFill>
                  <a:schemeClr val="tx1"/>
                </a:solidFill>
                <a:latin typeface="Baskerville Old Face" pitchFamily="18" charset="0"/>
              </a:defRPr>
            </a:lvl6pPr>
            <a:lvl7pPr marL="2864518" indent="-220348" defTabSz="931887" eaLnBrk="0" fontAlgn="base" hangingPunct="0">
              <a:spcBef>
                <a:spcPct val="0"/>
              </a:spcBef>
              <a:spcAft>
                <a:spcPct val="0"/>
              </a:spcAft>
              <a:defRPr>
                <a:solidFill>
                  <a:schemeClr val="tx1"/>
                </a:solidFill>
                <a:latin typeface="Baskerville Old Face" pitchFamily="18" charset="0"/>
              </a:defRPr>
            </a:lvl7pPr>
            <a:lvl8pPr marL="3305213" indent="-220348" defTabSz="931887" eaLnBrk="0" fontAlgn="base" hangingPunct="0">
              <a:spcBef>
                <a:spcPct val="0"/>
              </a:spcBef>
              <a:spcAft>
                <a:spcPct val="0"/>
              </a:spcAft>
              <a:defRPr>
                <a:solidFill>
                  <a:schemeClr val="tx1"/>
                </a:solidFill>
                <a:latin typeface="Baskerville Old Face" pitchFamily="18" charset="0"/>
              </a:defRPr>
            </a:lvl8pPr>
            <a:lvl9pPr marL="3745908" indent="-220348" defTabSz="931887" eaLnBrk="0" fontAlgn="base" hangingPunct="0">
              <a:spcBef>
                <a:spcPct val="0"/>
              </a:spcBef>
              <a:spcAft>
                <a:spcPct val="0"/>
              </a:spcAft>
              <a:defRPr>
                <a:solidFill>
                  <a:schemeClr val="tx1"/>
                </a:solidFill>
                <a:latin typeface="Baskerville Old Face" pitchFamily="18" charset="0"/>
              </a:defRPr>
            </a:lvl9pPr>
          </a:lstStyle>
          <a:p>
            <a:fld id="{9EC1400F-639F-4A9E-A106-5681D1548644}" type="slidenum">
              <a:rPr lang="en-US" smtClean="0">
                <a:latin typeface="Arial" charset="0"/>
              </a:rPr>
              <a:pPr/>
              <a:t>13</a:t>
            </a:fld>
            <a:endParaRPr lang="en-US" dirty="0" smtClean="0">
              <a:latin typeface="Arial" charset="0"/>
            </a:endParaRPr>
          </a:p>
        </p:txBody>
      </p:sp>
    </p:spTree>
    <p:extLst>
      <p:ext uri="{BB962C8B-B14F-4D97-AF65-F5344CB8AC3E}">
        <p14:creationId xmlns:p14="http://schemas.microsoft.com/office/powerpoint/2010/main" val="625264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Baskerville Old Face" pitchFamily="18" charset="0"/>
              </a:defRPr>
            </a:lvl1pPr>
            <a:lvl2pPr marL="716130" indent="-275434" defTabSz="931887">
              <a:defRPr>
                <a:solidFill>
                  <a:schemeClr val="tx1"/>
                </a:solidFill>
                <a:latin typeface="Baskerville Old Face" pitchFamily="18" charset="0"/>
              </a:defRPr>
            </a:lvl2pPr>
            <a:lvl3pPr marL="1101738" indent="-220348" defTabSz="931887">
              <a:defRPr>
                <a:solidFill>
                  <a:schemeClr val="tx1"/>
                </a:solidFill>
                <a:latin typeface="Baskerville Old Face" pitchFamily="18" charset="0"/>
              </a:defRPr>
            </a:lvl3pPr>
            <a:lvl4pPr marL="1542433" indent="-220348" defTabSz="931887">
              <a:defRPr>
                <a:solidFill>
                  <a:schemeClr val="tx1"/>
                </a:solidFill>
                <a:latin typeface="Baskerville Old Face" pitchFamily="18" charset="0"/>
              </a:defRPr>
            </a:lvl4pPr>
            <a:lvl5pPr marL="1983128" indent="-220348" defTabSz="931887">
              <a:defRPr>
                <a:solidFill>
                  <a:schemeClr val="tx1"/>
                </a:solidFill>
                <a:latin typeface="Baskerville Old Face" pitchFamily="18" charset="0"/>
              </a:defRPr>
            </a:lvl5pPr>
            <a:lvl6pPr marL="2423823" indent="-220348" defTabSz="931887" eaLnBrk="0" fontAlgn="base" hangingPunct="0">
              <a:spcBef>
                <a:spcPct val="0"/>
              </a:spcBef>
              <a:spcAft>
                <a:spcPct val="0"/>
              </a:spcAft>
              <a:defRPr>
                <a:solidFill>
                  <a:schemeClr val="tx1"/>
                </a:solidFill>
                <a:latin typeface="Baskerville Old Face" pitchFamily="18" charset="0"/>
              </a:defRPr>
            </a:lvl6pPr>
            <a:lvl7pPr marL="2864518" indent="-220348" defTabSz="931887" eaLnBrk="0" fontAlgn="base" hangingPunct="0">
              <a:spcBef>
                <a:spcPct val="0"/>
              </a:spcBef>
              <a:spcAft>
                <a:spcPct val="0"/>
              </a:spcAft>
              <a:defRPr>
                <a:solidFill>
                  <a:schemeClr val="tx1"/>
                </a:solidFill>
                <a:latin typeface="Baskerville Old Face" pitchFamily="18" charset="0"/>
              </a:defRPr>
            </a:lvl7pPr>
            <a:lvl8pPr marL="3305213" indent="-220348" defTabSz="931887" eaLnBrk="0" fontAlgn="base" hangingPunct="0">
              <a:spcBef>
                <a:spcPct val="0"/>
              </a:spcBef>
              <a:spcAft>
                <a:spcPct val="0"/>
              </a:spcAft>
              <a:defRPr>
                <a:solidFill>
                  <a:schemeClr val="tx1"/>
                </a:solidFill>
                <a:latin typeface="Baskerville Old Face" pitchFamily="18" charset="0"/>
              </a:defRPr>
            </a:lvl8pPr>
            <a:lvl9pPr marL="3745908" indent="-220348" defTabSz="931887" eaLnBrk="0" fontAlgn="base" hangingPunct="0">
              <a:spcBef>
                <a:spcPct val="0"/>
              </a:spcBef>
              <a:spcAft>
                <a:spcPct val="0"/>
              </a:spcAft>
              <a:defRPr>
                <a:solidFill>
                  <a:schemeClr val="tx1"/>
                </a:solidFill>
                <a:latin typeface="Baskerville Old Face" pitchFamily="18" charset="0"/>
              </a:defRPr>
            </a:lvl9pPr>
          </a:lstStyle>
          <a:p>
            <a:fld id="{2B2F3400-28E4-4C69-BB42-8EA3C3532AD0}" type="slidenum">
              <a:rPr lang="en-US" smtClean="0">
                <a:latin typeface="Arial" charset="0"/>
              </a:rPr>
              <a:pPr/>
              <a:t>15</a:t>
            </a:fld>
            <a:endParaRPr lang="en-US" dirty="0" smtClean="0">
              <a:latin typeface="Arial" charset="0"/>
            </a:endParaRPr>
          </a:p>
        </p:txBody>
      </p:sp>
    </p:spTree>
    <p:extLst>
      <p:ext uri="{BB962C8B-B14F-4D97-AF65-F5344CB8AC3E}">
        <p14:creationId xmlns:p14="http://schemas.microsoft.com/office/powerpoint/2010/main" val="3468691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Baskerville Old Face" pitchFamily="18" charset="0"/>
              </a:defRPr>
            </a:lvl1pPr>
            <a:lvl2pPr marL="716130" indent="-275434" defTabSz="931887">
              <a:defRPr>
                <a:solidFill>
                  <a:schemeClr val="tx1"/>
                </a:solidFill>
                <a:latin typeface="Baskerville Old Face" pitchFamily="18" charset="0"/>
              </a:defRPr>
            </a:lvl2pPr>
            <a:lvl3pPr marL="1101738" indent="-220348" defTabSz="931887">
              <a:defRPr>
                <a:solidFill>
                  <a:schemeClr val="tx1"/>
                </a:solidFill>
                <a:latin typeface="Baskerville Old Face" pitchFamily="18" charset="0"/>
              </a:defRPr>
            </a:lvl3pPr>
            <a:lvl4pPr marL="1542433" indent="-220348" defTabSz="931887">
              <a:defRPr>
                <a:solidFill>
                  <a:schemeClr val="tx1"/>
                </a:solidFill>
                <a:latin typeface="Baskerville Old Face" pitchFamily="18" charset="0"/>
              </a:defRPr>
            </a:lvl4pPr>
            <a:lvl5pPr marL="1983128" indent="-220348" defTabSz="931887">
              <a:defRPr>
                <a:solidFill>
                  <a:schemeClr val="tx1"/>
                </a:solidFill>
                <a:latin typeface="Baskerville Old Face" pitchFamily="18" charset="0"/>
              </a:defRPr>
            </a:lvl5pPr>
            <a:lvl6pPr marL="2423823" indent="-220348" defTabSz="931887" eaLnBrk="0" fontAlgn="base" hangingPunct="0">
              <a:spcBef>
                <a:spcPct val="0"/>
              </a:spcBef>
              <a:spcAft>
                <a:spcPct val="0"/>
              </a:spcAft>
              <a:defRPr>
                <a:solidFill>
                  <a:schemeClr val="tx1"/>
                </a:solidFill>
                <a:latin typeface="Baskerville Old Face" pitchFamily="18" charset="0"/>
              </a:defRPr>
            </a:lvl6pPr>
            <a:lvl7pPr marL="2864518" indent="-220348" defTabSz="931887" eaLnBrk="0" fontAlgn="base" hangingPunct="0">
              <a:spcBef>
                <a:spcPct val="0"/>
              </a:spcBef>
              <a:spcAft>
                <a:spcPct val="0"/>
              </a:spcAft>
              <a:defRPr>
                <a:solidFill>
                  <a:schemeClr val="tx1"/>
                </a:solidFill>
                <a:latin typeface="Baskerville Old Face" pitchFamily="18" charset="0"/>
              </a:defRPr>
            </a:lvl7pPr>
            <a:lvl8pPr marL="3305213" indent="-220348" defTabSz="931887" eaLnBrk="0" fontAlgn="base" hangingPunct="0">
              <a:spcBef>
                <a:spcPct val="0"/>
              </a:spcBef>
              <a:spcAft>
                <a:spcPct val="0"/>
              </a:spcAft>
              <a:defRPr>
                <a:solidFill>
                  <a:schemeClr val="tx1"/>
                </a:solidFill>
                <a:latin typeface="Baskerville Old Face" pitchFamily="18" charset="0"/>
              </a:defRPr>
            </a:lvl8pPr>
            <a:lvl9pPr marL="3745908" indent="-220348" defTabSz="931887" eaLnBrk="0" fontAlgn="base" hangingPunct="0">
              <a:spcBef>
                <a:spcPct val="0"/>
              </a:spcBef>
              <a:spcAft>
                <a:spcPct val="0"/>
              </a:spcAft>
              <a:defRPr>
                <a:solidFill>
                  <a:schemeClr val="tx1"/>
                </a:solidFill>
                <a:latin typeface="Baskerville Old Face" pitchFamily="18" charset="0"/>
              </a:defRPr>
            </a:lvl9pPr>
          </a:lstStyle>
          <a:p>
            <a:fld id="{C03F16AE-C2A0-43B5-8A78-12B559696A0C}" type="slidenum">
              <a:rPr lang="en-US" smtClean="0">
                <a:latin typeface="Arial" charset="0"/>
              </a:rPr>
              <a:pPr/>
              <a:t>16</a:t>
            </a:fld>
            <a:endParaRPr lang="en-US" smtClean="0">
              <a:latin typeface="Arial" charset="0"/>
            </a:endParaRPr>
          </a:p>
        </p:txBody>
      </p:sp>
    </p:spTree>
    <p:extLst>
      <p:ext uri="{BB962C8B-B14F-4D97-AF65-F5344CB8AC3E}">
        <p14:creationId xmlns:p14="http://schemas.microsoft.com/office/powerpoint/2010/main" val="175328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Baskerville Old Face" pitchFamily="18" charset="0"/>
              </a:defRPr>
            </a:lvl1pPr>
            <a:lvl2pPr marL="716130" indent="-275434" defTabSz="931887">
              <a:defRPr>
                <a:solidFill>
                  <a:schemeClr val="tx1"/>
                </a:solidFill>
                <a:latin typeface="Baskerville Old Face" pitchFamily="18" charset="0"/>
              </a:defRPr>
            </a:lvl2pPr>
            <a:lvl3pPr marL="1101738" indent="-220348" defTabSz="931887">
              <a:defRPr>
                <a:solidFill>
                  <a:schemeClr val="tx1"/>
                </a:solidFill>
                <a:latin typeface="Baskerville Old Face" pitchFamily="18" charset="0"/>
              </a:defRPr>
            </a:lvl3pPr>
            <a:lvl4pPr marL="1542433" indent="-220348" defTabSz="931887">
              <a:defRPr>
                <a:solidFill>
                  <a:schemeClr val="tx1"/>
                </a:solidFill>
                <a:latin typeface="Baskerville Old Face" pitchFamily="18" charset="0"/>
              </a:defRPr>
            </a:lvl4pPr>
            <a:lvl5pPr marL="1983128" indent="-220348" defTabSz="931887">
              <a:defRPr>
                <a:solidFill>
                  <a:schemeClr val="tx1"/>
                </a:solidFill>
                <a:latin typeface="Baskerville Old Face" pitchFamily="18" charset="0"/>
              </a:defRPr>
            </a:lvl5pPr>
            <a:lvl6pPr marL="2423823" indent="-220348" defTabSz="931887" eaLnBrk="0" fontAlgn="base" hangingPunct="0">
              <a:spcBef>
                <a:spcPct val="0"/>
              </a:spcBef>
              <a:spcAft>
                <a:spcPct val="0"/>
              </a:spcAft>
              <a:defRPr>
                <a:solidFill>
                  <a:schemeClr val="tx1"/>
                </a:solidFill>
                <a:latin typeface="Baskerville Old Face" pitchFamily="18" charset="0"/>
              </a:defRPr>
            </a:lvl6pPr>
            <a:lvl7pPr marL="2864518" indent="-220348" defTabSz="931887" eaLnBrk="0" fontAlgn="base" hangingPunct="0">
              <a:spcBef>
                <a:spcPct val="0"/>
              </a:spcBef>
              <a:spcAft>
                <a:spcPct val="0"/>
              </a:spcAft>
              <a:defRPr>
                <a:solidFill>
                  <a:schemeClr val="tx1"/>
                </a:solidFill>
                <a:latin typeface="Baskerville Old Face" pitchFamily="18" charset="0"/>
              </a:defRPr>
            </a:lvl7pPr>
            <a:lvl8pPr marL="3305213" indent="-220348" defTabSz="931887" eaLnBrk="0" fontAlgn="base" hangingPunct="0">
              <a:spcBef>
                <a:spcPct val="0"/>
              </a:spcBef>
              <a:spcAft>
                <a:spcPct val="0"/>
              </a:spcAft>
              <a:defRPr>
                <a:solidFill>
                  <a:schemeClr val="tx1"/>
                </a:solidFill>
                <a:latin typeface="Baskerville Old Face" pitchFamily="18" charset="0"/>
              </a:defRPr>
            </a:lvl8pPr>
            <a:lvl9pPr marL="3745908" indent="-220348" defTabSz="931887" eaLnBrk="0" fontAlgn="base" hangingPunct="0">
              <a:spcBef>
                <a:spcPct val="0"/>
              </a:spcBef>
              <a:spcAft>
                <a:spcPct val="0"/>
              </a:spcAft>
              <a:defRPr>
                <a:solidFill>
                  <a:schemeClr val="tx1"/>
                </a:solidFill>
                <a:latin typeface="Baskerville Old Face" pitchFamily="18" charset="0"/>
              </a:defRPr>
            </a:lvl9pPr>
          </a:lstStyle>
          <a:p>
            <a:fld id="{F301963C-7641-4A3D-B212-CD1868A4785B}" type="slidenum">
              <a:rPr lang="en-US" smtClean="0">
                <a:latin typeface="Arial" charset="0"/>
              </a:rPr>
              <a:pPr/>
              <a:t>17</a:t>
            </a:fld>
            <a:endParaRPr lang="en-US" smtClean="0">
              <a:latin typeface="Arial" charset="0"/>
            </a:endParaRPr>
          </a:p>
        </p:txBody>
      </p:sp>
    </p:spTree>
    <p:extLst>
      <p:ext uri="{BB962C8B-B14F-4D97-AF65-F5344CB8AC3E}">
        <p14:creationId xmlns:p14="http://schemas.microsoft.com/office/powerpoint/2010/main" val="13616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Baskerville Old Face" pitchFamily="18" charset="0"/>
              </a:defRPr>
            </a:lvl1pPr>
            <a:lvl2pPr marL="716130" indent="-275434" defTabSz="931887">
              <a:defRPr>
                <a:solidFill>
                  <a:schemeClr val="tx1"/>
                </a:solidFill>
                <a:latin typeface="Baskerville Old Face" pitchFamily="18" charset="0"/>
              </a:defRPr>
            </a:lvl2pPr>
            <a:lvl3pPr marL="1101738" indent="-220348" defTabSz="931887">
              <a:defRPr>
                <a:solidFill>
                  <a:schemeClr val="tx1"/>
                </a:solidFill>
                <a:latin typeface="Baskerville Old Face" pitchFamily="18" charset="0"/>
              </a:defRPr>
            </a:lvl3pPr>
            <a:lvl4pPr marL="1542433" indent="-220348" defTabSz="931887">
              <a:defRPr>
                <a:solidFill>
                  <a:schemeClr val="tx1"/>
                </a:solidFill>
                <a:latin typeface="Baskerville Old Face" pitchFamily="18" charset="0"/>
              </a:defRPr>
            </a:lvl4pPr>
            <a:lvl5pPr marL="1983128" indent="-220348" defTabSz="931887">
              <a:defRPr>
                <a:solidFill>
                  <a:schemeClr val="tx1"/>
                </a:solidFill>
                <a:latin typeface="Baskerville Old Face" pitchFamily="18" charset="0"/>
              </a:defRPr>
            </a:lvl5pPr>
            <a:lvl6pPr marL="2423823" indent="-220348" defTabSz="931887" eaLnBrk="0" fontAlgn="base" hangingPunct="0">
              <a:spcBef>
                <a:spcPct val="0"/>
              </a:spcBef>
              <a:spcAft>
                <a:spcPct val="0"/>
              </a:spcAft>
              <a:defRPr>
                <a:solidFill>
                  <a:schemeClr val="tx1"/>
                </a:solidFill>
                <a:latin typeface="Baskerville Old Face" pitchFamily="18" charset="0"/>
              </a:defRPr>
            </a:lvl6pPr>
            <a:lvl7pPr marL="2864518" indent="-220348" defTabSz="931887" eaLnBrk="0" fontAlgn="base" hangingPunct="0">
              <a:spcBef>
                <a:spcPct val="0"/>
              </a:spcBef>
              <a:spcAft>
                <a:spcPct val="0"/>
              </a:spcAft>
              <a:defRPr>
                <a:solidFill>
                  <a:schemeClr val="tx1"/>
                </a:solidFill>
                <a:latin typeface="Baskerville Old Face" pitchFamily="18" charset="0"/>
              </a:defRPr>
            </a:lvl7pPr>
            <a:lvl8pPr marL="3305213" indent="-220348" defTabSz="931887" eaLnBrk="0" fontAlgn="base" hangingPunct="0">
              <a:spcBef>
                <a:spcPct val="0"/>
              </a:spcBef>
              <a:spcAft>
                <a:spcPct val="0"/>
              </a:spcAft>
              <a:defRPr>
                <a:solidFill>
                  <a:schemeClr val="tx1"/>
                </a:solidFill>
                <a:latin typeface="Baskerville Old Face" pitchFamily="18" charset="0"/>
              </a:defRPr>
            </a:lvl8pPr>
            <a:lvl9pPr marL="3745908" indent="-220348" defTabSz="931887" eaLnBrk="0" fontAlgn="base" hangingPunct="0">
              <a:spcBef>
                <a:spcPct val="0"/>
              </a:spcBef>
              <a:spcAft>
                <a:spcPct val="0"/>
              </a:spcAft>
              <a:defRPr>
                <a:solidFill>
                  <a:schemeClr val="tx1"/>
                </a:solidFill>
                <a:latin typeface="Baskerville Old Face" pitchFamily="18" charset="0"/>
              </a:defRPr>
            </a:lvl9pPr>
          </a:lstStyle>
          <a:p>
            <a:fld id="{853876CA-299F-4720-B6AA-24F0F32E03D1}" type="slidenum">
              <a:rPr lang="en-US" smtClean="0">
                <a:latin typeface="Arial" charset="0"/>
              </a:rPr>
              <a:pPr/>
              <a:t>19</a:t>
            </a:fld>
            <a:endParaRPr lang="en-US" smtClean="0">
              <a:latin typeface="Arial" charset="0"/>
            </a:endParaRPr>
          </a:p>
        </p:txBody>
      </p:sp>
    </p:spTree>
    <p:extLst>
      <p:ext uri="{BB962C8B-B14F-4D97-AF65-F5344CB8AC3E}">
        <p14:creationId xmlns:p14="http://schemas.microsoft.com/office/powerpoint/2010/main" val="251405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Baskerville Old Face" pitchFamily="18" charset="0"/>
              </a:defRPr>
            </a:lvl1pPr>
            <a:lvl2pPr marL="716130" indent="-275434" defTabSz="931887">
              <a:defRPr>
                <a:solidFill>
                  <a:schemeClr val="tx1"/>
                </a:solidFill>
                <a:latin typeface="Baskerville Old Face" pitchFamily="18" charset="0"/>
              </a:defRPr>
            </a:lvl2pPr>
            <a:lvl3pPr marL="1101738" indent="-220348" defTabSz="931887">
              <a:defRPr>
                <a:solidFill>
                  <a:schemeClr val="tx1"/>
                </a:solidFill>
                <a:latin typeface="Baskerville Old Face" pitchFamily="18" charset="0"/>
              </a:defRPr>
            </a:lvl3pPr>
            <a:lvl4pPr marL="1542433" indent="-220348" defTabSz="931887">
              <a:defRPr>
                <a:solidFill>
                  <a:schemeClr val="tx1"/>
                </a:solidFill>
                <a:latin typeface="Baskerville Old Face" pitchFamily="18" charset="0"/>
              </a:defRPr>
            </a:lvl4pPr>
            <a:lvl5pPr marL="1983128" indent="-220348" defTabSz="931887">
              <a:defRPr>
                <a:solidFill>
                  <a:schemeClr val="tx1"/>
                </a:solidFill>
                <a:latin typeface="Baskerville Old Face" pitchFamily="18" charset="0"/>
              </a:defRPr>
            </a:lvl5pPr>
            <a:lvl6pPr marL="2423823" indent="-220348" defTabSz="931887" eaLnBrk="0" fontAlgn="base" hangingPunct="0">
              <a:spcBef>
                <a:spcPct val="0"/>
              </a:spcBef>
              <a:spcAft>
                <a:spcPct val="0"/>
              </a:spcAft>
              <a:defRPr>
                <a:solidFill>
                  <a:schemeClr val="tx1"/>
                </a:solidFill>
                <a:latin typeface="Baskerville Old Face" pitchFamily="18" charset="0"/>
              </a:defRPr>
            </a:lvl6pPr>
            <a:lvl7pPr marL="2864518" indent="-220348" defTabSz="931887" eaLnBrk="0" fontAlgn="base" hangingPunct="0">
              <a:spcBef>
                <a:spcPct val="0"/>
              </a:spcBef>
              <a:spcAft>
                <a:spcPct val="0"/>
              </a:spcAft>
              <a:defRPr>
                <a:solidFill>
                  <a:schemeClr val="tx1"/>
                </a:solidFill>
                <a:latin typeface="Baskerville Old Face" pitchFamily="18" charset="0"/>
              </a:defRPr>
            </a:lvl7pPr>
            <a:lvl8pPr marL="3305213" indent="-220348" defTabSz="931887" eaLnBrk="0" fontAlgn="base" hangingPunct="0">
              <a:spcBef>
                <a:spcPct val="0"/>
              </a:spcBef>
              <a:spcAft>
                <a:spcPct val="0"/>
              </a:spcAft>
              <a:defRPr>
                <a:solidFill>
                  <a:schemeClr val="tx1"/>
                </a:solidFill>
                <a:latin typeface="Baskerville Old Face" pitchFamily="18" charset="0"/>
              </a:defRPr>
            </a:lvl8pPr>
            <a:lvl9pPr marL="3745908" indent="-220348" defTabSz="931887" eaLnBrk="0" fontAlgn="base" hangingPunct="0">
              <a:spcBef>
                <a:spcPct val="0"/>
              </a:spcBef>
              <a:spcAft>
                <a:spcPct val="0"/>
              </a:spcAft>
              <a:defRPr>
                <a:solidFill>
                  <a:schemeClr val="tx1"/>
                </a:solidFill>
                <a:latin typeface="Baskerville Old Face" pitchFamily="18" charset="0"/>
              </a:defRPr>
            </a:lvl9pPr>
          </a:lstStyle>
          <a:p>
            <a:fld id="{388286DE-954A-4C78-8D99-4FBC531794BD}" type="slidenum">
              <a:rPr lang="en-US" smtClean="0">
                <a:latin typeface="Arial" charset="0"/>
              </a:rPr>
              <a:pPr/>
              <a:t>20</a:t>
            </a:fld>
            <a:endParaRPr lang="en-US" smtClean="0">
              <a:latin typeface="Arial" charset="0"/>
            </a:endParaRPr>
          </a:p>
        </p:txBody>
      </p:sp>
    </p:spTree>
    <p:extLst>
      <p:ext uri="{BB962C8B-B14F-4D97-AF65-F5344CB8AC3E}">
        <p14:creationId xmlns:p14="http://schemas.microsoft.com/office/powerpoint/2010/main" val="774338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Baskerville Old Face" pitchFamily="18" charset="0"/>
              </a:defRPr>
            </a:lvl1pPr>
            <a:lvl2pPr marL="716130" indent="-275434" defTabSz="931887">
              <a:defRPr>
                <a:solidFill>
                  <a:schemeClr val="tx1"/>
                </a:solidFill>
                <a:latin typeface="Baskerville Old Face" pitchFamily="18" charset="0"/>
              </a:defRPr>
            </a:lvl2pPr>
            <a:lvl3pPr marL="1101738" indent="-220348" defTabSz="931887">
              <a:defRPr>
                <a:solidFill>
                  <a:schemeClr val="tx1"/>
                </a:solidFill>
                <a:latin typeface="Baskerville Old Face" pitchFamily="18" charset="0"/>
              </a:defRPr>
            </a:lvl3pPr>
            <a:lvl4pPr marL="1542433" indent="-220348" defTabSz="931887">
              <a:defRPr>
                <a:solidFill>
                  <a:schemeClr val="tx1"/>
                </a:solidFill>
                <a:latin typeface="Baskerville Old Face" pitchFamily="18" charset="0"/>
              </a:defRPr>
            </a:lvl4pPr>
            <a:lvl5pPr marL="1983128" indent="-220348" defTabSz="931887">
              <a:defRPr>
                <a:solidFill>
                  <a:schemeClr val="tx1"/>
                </a:solidFill>
                <a:latin typeface="Baskerville Old Face" pitchFamily="18" charset="0"/>
              </a:defRPr>
            </a:lvl5pPr>
            <a:lvl6pPr marL="2423823" indent="-220348" defTabSz="931887" eaLnBrk="0" fontAlgn="base" hangingPunct="0">
              <a:spcBef>
                <a:spcPct val="0"/>
              </a:spcBef>
              <a:spcAft>
                <a:spcPct val="0"/>
              </a:spcAft>
              <a:defRPr>
                <a:solidFill>
                  <a:schemeClr val="tx1"/>
                </a:solidFill>
                <a:latin typeface="Baskerville Old Face" pitchFamily="18" charset="0"/>
              </a:defRPr>
            </a:lvl6pPr>
            <a:lvl7pPr marL="2864518" indent="-220348" defTabSz="931887" eaLnBrk="0" fontAlgn="base" hangingPunct="0">
              <a:spcBef>
                <a:spcPct val="0"/>
              </a:spcBef>
              <a:spcAft>
                <a:spcPct val="0"/>
              </a:spcAft>
              <a:defRPr>
                <a:solidFill>
                  <a:schemeClr val="tx1"/>
                </a:solidFill>
                <a:latin typeface="Baskerville Old Face" pitchFamily="18" charset="0"/>
              </a:defRPr>
            </a:lvl7pPr>
            <a:lvl8pPr marL="3305213" indent="-220348" defTabSz="931887" eaLnBrk="0" fontAlgn="base" hangingPunct="0">
              <a:spcBef>
                <a:spcPct val="0"/>
              </a:spcBef>
              <a:spcAft>
                <a:spcPct val="0"/>
              </a:spcAft>
              <a:defRPr>
                <a:solidFill>
                  <a:schemeClr val="tx1"/>
                </a:solidFill>
                <a:latin typeface="Baskerville Old Face" pitchFamily="18" charset="0"/>
              </a:defRPr>
            </a:lvl8pPr>
            <a:lvl9pPr marL="3745908" indent="-220348" defTabSz="931887" eaLnBrk="0" fontAlgn="base" hangingPunct="0">
              <a:spcBef>
                <a:spcPct val="0"/>
              </a:spcBef>
              <a:spcAft>
                <a:spcPct val="0"/>
              </a:spcAft>
              <a:defRPr>
                <a:solidFill>
                  <a:schemeClr val="tx1"/>
                </a:solidFill>
                <a:latin typeface="Baskerville Old Face" pitchFamily="18" charset="0"/>
              </a:defRPr>
            </a:lvl9pPr>
          </a:lstStyle>
          <a:p>
            <a:fld id="{388286DE-954A-4C78-8D99-4FBC531794BD}" type="slidenum">
              <a:rPr lang="en-US" smtClean="0">
                <a:latin typeface="Arial" charset="0"/>
              </a:rPr>
              <a:pPr/>
              <a:t>27</a:t>
            </a:fld>
            <a:endParaRPr lang="en-US" smtClean="0">
              <a:latin typeface="Arial" charset="0"/>
            </a:endParaRPr>
          </a:p>
        </p:txBody>
      </p:sp>
    </p:spTree>
    <p:extLst>
      <p:ext uri="{BB962C8B-B14F-4D97-AF65-F5344CB8AC3E}">
        <p14:creationId xmlns:p14="http://schemas.microsoft.com/office/powerpoint/2010/main" val="4045283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Baskerville Old Face" pitchFamily="18" charset="0"/>
              </a:defRPr>
            </a:lvl1pPr>
            <a:lvl2pPr marL="716130" indent="-275434" defTabSz="931887">
              <a:defRPr>
                <a:solidFill>
                  <a:schemeClr val="tx1"/>
                </a:solidFill>
                <a:latin typeface="Baskerville Old Face" pitchFamily="18" charset="0"/>
              </a:defRPr>
            </a:lvl2pPr>
            <a:lvl3pPr marL="1101738" indent="-220348" defTabSz="931887">
              <a:defRPr>
                <a:solidFill>
                  <a:schemeClr val="tx1"/>
                </a:solidFill>
                <a:latin typeface="Baskerville Old Face" pitchFamily="18" charset="0"/>
              </a:defRPr>
            </a:lvl3pPr>
            <a:lvl4pPr marL="1542433" indent="-220348" defTabSz="931887">
              <a:defRPr>
                <a:solidFill>
                  <a:schemeClr val="tx1"/>
                </a:solidFill>
                <a:latin typeface="Baskerville Old Face" pitchFamily="18" charset="0"/>
              </a:defRPr>
            </a:lvl4pPr>
            <a:lvl5pPr marL="1983128" indent="-220348" defTabSz="931887">
              <a:defRPr>
                <a:solidFill>
                  <a:schemeClr val="tx1"/>
                </a:solidFill>
                <a:latin typeface="Baskerville Old Face" pitchFamily="18" charset="0"/>
              </a:defRPr>
            </a:lvl5pPr>
            <a:lvl6pPr marL="2423823" indent="-220348" defTabSz="931887" eaLnBrk="0" fontAlgn="base" hangingPunct="0">
              <a:spcBef>
                <a:spcPct val="0"/>
              </a:spcBef>
              <a:spcAft>
                <a:spcPct val="0"/>
              </a:spcAft>
              <a:defRPr>
                <a:solidFill>
                  <a:schemeClr val="tx1"/>
                </a:solidFill>
                <a:latin typeface="Baskerville Old Face" pitchFamily="18" charset="0"/>
              </a:defRPr>
            </a:lvl6pPr>
            <a:lvl7pPr marL="2864518" indent="-220348" defTabSz="931887" eaLnBrk="0" fontAlgn="base" hangingPunct="0">
              <a:spcBef>
                <a:spcPct val="0"/>
              </a:spcBef>
              <a:spcAft>
                <a:spcPct val="0"/>
              </a:spcAft>
              <a:defRPr>
                <a:solidFill>
                  <a:schemeClr val="tx1"/>
                </a:solidFill>
                <a:latin typeface="Baskerville Old Face" pitchFamily="18" charset="0"/>
              </a:defRPr>
            </a:lvl7pPr>
            <a:lvl8pPr marL="3305213" indent="-220348" defTabSz="931887" eaLnBrk="0" fontAlgn="base" hangingPunct="0">
              <a:spcBef>
                <a:spcPct val="0"/>
              </a:spcBef>
              <a:spcAft>
                <a:spcPct val="0"/>
              </a:spcAft>
              <a:defRPr>
                <a:solidFill>
                  <a:schemeClr val="tx1"/>
                </a:solidFill>
                <a:latin typeface="Baskerville Old Face" pitchFamily="18" charset="0"/>
              </a:defRPr>
            </a:lvl8pPr>
            <a:lvl9pPr marL="3745908" indent="-220348" defTabSz="931887" eaLnBrk="0" fontAlgn="base" hangingPunct="0">
              <a:spcBef>
                <a:spcPct val="0"/>
              </a:spcBef>
              <a:spcAft>
                <a:spcPct val="0"/>
              </a:spcAft>
              <a:defRPr>
                <a:solidFill>
                  <a:schemeClr val="tx1"/>
                </a:solidFill>
                <a:latin typeface="Baskerville Old Face" pitchFamily="18" charset="0"/>
              </a:defRPr>
            </a:lvl9pPr>
          </a:lstStyle>
          <a:p>
            <a:fld id="{93C0C03C-28E3-4FE3-A93C-D894C94720EF}" type="slidenum">
              <a:rPr lang="en-US" smtClean="0">
                <a:latin typeface="Arial" charset="0"/>
              </a:rPr>
              <a:pPr/>
              <a:t>28</a:t>
            </a:fld>
            <a:endParaRPr lang="en-US" smtClean="0">
              <a:latin typeface="Arial" charset="0"/>
            </a:endParaRPr>
          </a:p>
        </p:txBody>
      </p:sp>
    </p:spTree>
    <p:extLst>
      <p:ext uri="{BB962C8B-B14F-4D97-AF65-F5344CB8AC3E}">
        <p14:creationId xmlns:p14="http://schemas.microsoft.com/office/powerpoint/2010/main" val="159827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Baskerville Old Face" pitchFamily="18" charset="0"/>
              </a:defRPr>
            </a:lvl1pPr>
            <a:lvl2pPr marL="716130" indent="-275434" defTabSz="931887">
              <a:defRPr>
                <a:solidFill>
                  <a:schemeClr val="tx1"/>
                </a:solidFill>
                <a:latin typeface="Baskerville Old Face" pitchFamily="18" charset="0"/>
              </a:defRPr>
            </a:lvl2pPr>
            <a:lvl3pPr marL="1101738" indent="-220348" defTabSz="931887">
              <a:defRPr>
                <a:solidFill>
                  <a:schemeClr val="tx1"/>
                </a:solidFill>
                <a:latin typeface="Baskerville Old Face" pitchFamily="18" charset="0"/>
              </a:defRPr>
            </a:lvl3pPr>
            <a:lvl4pPr marL="1542433" indent="-220348" defTabSz="931887">
              <a:defRPr>
                <a:solidFill>
                  <a:schemeClr val="tx1"/>
                </a:solidFill>
                <a:latin typeface="Baskerville Old Face" pitchFamily="18" charset="0"/>
              </a:defRPr>
            </a:lvl4pPr>
            <a:lvl5pPr marL="1983128" indent="-220348" defTabSz="931887">
              <a:defRPr>
                <a:solidFill>
                  <a:schemeClr val="tx1"/>
                </a:solidFill>
                <a:latin typeface="Baskerville Old Face" pitchFamily="18" charset="0"/>
              </a:defRPr>
            </a:lvl5pPr>
            <a:lvl6pPr marL="2423823" indent="-220348" defTabSz="931887" eaLnBrk="0" fontAlgn="base" hangingPunct="0">
              <a:spcBef>
                <a:spcPct val="0"/>
              </a:spcBef>
              <a:spcAft>
                <a:spcPct val="0"/>
              </a:spcAft>
              <a:defRPr>
                <a:solidFill>
                  <a:schemeClr val="tx1"/>
                </a:solidFill>
                <a:latin typeface="Baskerville Old Face" pitchFamily="18" charset="0"/>
              </a:defRPr>
            </a:lvl6pPr>
            <a:lvl7pPr marL="2864518" indent="-220348" defTabSz="931887" eaLnBrk="0" fontAlgn="base" hangingPunct="0">
              <a:spcBef>
                <a:spcPct val="0"/>
              </a:spcBef>
              <a:spcAft>
                <a:spcPct val="0"/>
              </a:spcAft>
              <a:defRPr>
                <a:solidFill>
                  <a:schemeClr val="tx1"/>
                </a:solidFill>
                <a:latin typeface="Baskerville Old Face" pitchFamily="18" charset="0"/>
              </a:defRPr>
            </a:lvl7pPr>
            <a:lvl8pPr marL="3305213" indent="-220348" defTabSz="931887" eaLnBrk="0" fontAlgn="base" hangingPunct="0">
              <a:spcBef>
                <a:spcPct val="0"/>
              </a:spcBef>
              <a:spcAft>
                <a:spcPct val="0"/>
              </a:spcAft>
              <a:defRPr>
                <a:solidFill>
                  <a:schemeClr val="tx1"/>
                </a:solidFill>
                <a:latin typeface="Baskerville Old Face" pitchFamily="18" charset="0"/>
              </a:defRPr>
            </a:lvl8pPr>
            <a:lvl9pPr marL="3745908" indent="-220348" defTabSz="931887" eaLnBrk="0" fontAlgn="base" hangingPunct="0">
              <a:spcBef>
                <a:spcPct val="0"/>
              </a:spcBef>
              <a:spcAft>
                <a:spcPct val="0"/>
              </a:spcAft>
              <a:defRPr>
                <a:solidFill>
                  <a:schemeClr val="tx1"/>
                </a:solidFill>
                <a:latin typeface="Baskerville Old Face" pitchFamily="18" charset="0"/>
              </a:defRPr>
            </a:lvl9pPr>
          </a:lstStyle>
          <a:p>
            <a:fld id="{1176EC71-BFB8-4F8E-BF2E-A993B76C7A55}" type="slidenum">
              <a:rPr lang="en-US" smtClean="0">
                <a:latin typeface="Arial" charset="0"/>
              </a:rPr>
              <a:pPr/>
              <a:t>29</a:t>
            </a:fld>
            <a:endParaRPr lang="en-US" smtClean="0">
              <a:latin typeface="Arial" charset="0"/>
            </a:endParaRPr>
          </a:p>
        </p:txBody>
      </p:sp>
    </p:spTree>
    <p:extLst>
      <p:ext uri="{BB962C8B-B14F-4D97-AF65-F5344CB8AC3E}">
        <p14:creationId xmlns:p14="http://schemas.microsoft.com/office/powerpoint/2010/main" val="17874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61299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Baskerville Old Face" pitchFamily="18" charset="0"/>
              </a:defRPr>
            </a:lvl1pPr>
            <a:lvl2pPr marL="716130" indent="-275434" defTabSz="931887">
              <a:defRPr>
                <a:solidFill>
                  <a:schemeClr val="tx1"/>
                </a:solidFill>
                <a:latin typeface="Baskerville Old Face" pitchFamily="18" charset="0"/>
              </a:defRPr>
            </a:lvl2pPr>
            <a:lvl3pPr marL="1101738" indent="-220348" defTabSz="931887">
              <a:defRPr>
                <a:solidFill>
                  <a:schemeClr val="tx1"/>
                </a:solidFill>
                <a:latin typeface="Baskerville Old Face" pitchFamily="18" charset="0"/>
              </a:defRPr>
            </a:lvl3pPr>
            <a:lvl4pPr marL="1542433" indent="-220348" defTabSz="931887">
              <a:defRPr>
                <a:solidFill>
                  <a:schemeClr val="tx1"/>
                </a:solidFill>
                <a:latin typeface="Baskerville Old Face" pitchFamily="18" charset="0"/>
              </a:defRPr>
            </a:lvl4pPr>
            <a:lvl5pPr marL="1983128" indent="-220348" defTabSz="931887">
              <a:defRPr>
                <a:solidFill>
                  <a:schemeClr val="tx1"/>
                </a:solidFill>
                <a:latin typeface="Baskerville Old Face" pitchFamily="18" charset="0"/>
              </a:defRPr>
            </a:lvl5pPr>
            <a:lvl6pPr marL="2423823" indent="-220348" defTabSz="931887" eaLnBrk="0" fontAlgn="base" hangingPunct="0">
              <a:spcBef>
                <a:spcPct val="0"/>
              </a:spcBef>
              <a:spcAft>
                <a:spcPct val="0"/>
              </a:spcAft>
              <a:defRPr>
                <a:solidFill>
                  <a:schemeClr val="tx1"/>
                </a:solidFill>
                <a:latin typeface="Baskerville Old Face" pitchFamily="18" charset="0"/>
              </a:defRPr>
            </a:lvl6pPr>
            <a:lvl7pPr marL="2864518" indent="-220348" defTabSz="931887" eaLnBrk="0" fontAlgn="base" hangingPunct="0">
              <a:spcBef>
                <a:spcPct val="0"/>
              </a:spcBef>
              <a:spcAft>
                <a:spcPct val="0"/>
              </a:spcAft>
              <a:defRPr>
                <a:solidFill>
                  <a:schemeClr val="tx1"/>
                </a:solidFill>
                <a:latin typeface="Baskerville Old Face" pitchFamily="18" charset="0"/>
              </a:defRPr>
            </a:lvl7pPr>
            <a:lvl8pPr marL="3305213" indent="-220348" defTabSz="931887" eaLnBrk="0" fontAlgn="base" hangingPunct="0">
              <a:spcBef>
                <a:spcPct val="0"/>
              </a:spcBef>
              <a:spcAft>
                <a:spcPct val="0"/>
              </a:spcAft>
              <a:defRPr>
                <a:solidFill>
                  <a:schemeClr val="tx1"/>
                </a:solidFill>
                <a:latin typeface="Baskerville Old Face" pitchFamily="18" charset="0"/>
              </a:defRPr>
            </a:lvl8pPr>
            <a:lvl9pPr marL="3745908" indent="-220348" defTabSz="931887" eaLnBrk="0" fontAlgn="base" hangingPunct="0">
              <a:spcBef>
                <a:spcPct val="0"/>
              </a:spcBef>
              <a:spcAft>
                <a:spcPct val="0"/>
              </a:spcAft>
              <a:defRPr>
                <a:solidFill>
                  <a:schemeClr val="tx1"/>
                </a:solidFill>
                <a:latin typeface="Baskerville Old Face" pitchFamily="18" charset="0"/>
              </a:defRPr>
            </a:lvl9pPr>
          </a:lstStyle>
          <a:p>
            <a:fld id="{BFB61FF7-F035-4917-A80E-192B0AC0EC98}" type="slidenum">
              <a:rPr lang="en-US" smtClean="0">
                <a:latin typeface="Arial" charset="0"/>
              </a:rPr>
              <a:pPr/>
              <a:t>3</a:t>
            </a:fld>
            <a:endParaRPr lang="en-US" dirty="0" smtClean="0">
              <a:latin typeface="Arial" charset="0"/>
            </a:endParaRPr>
          </a:p>
        </p:txBody>
      </p:sp>
    </p:spTree>
    <p:extLst>
      <p:ext uri="{BB962C8B-B14F-4D97-AF65-F5344CB8AC3E}">
        <p14:creationId xmlns:p14="http://schemas.microsoft.com/office/powerpoint/2010/main" val="115541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Baskerville Old Face" pitchFamily="18" charset="0"/>
              </a:defRPr>
            </a:lvl1pPr>
            <a:lvl2pPr marL="716130" indent="-275434" defTabSz="931887">
              <a:defRPr>
                <a:solidFill>
                  <a:schemeClr val="tx1"/>
                </a:solidFill>
                <a:latin typeface="Baskerville Old Face" pitchFamily="18" charset="0"/>
              </a:defRPr>
            </a:lvl2pPr>
            <a:lvl3pPr marL="1101738" indent="-220348" defTabSz="931887">
              <a:defRPr>
                <a:solidFill>
                  <a:schemeClr val="tx1"/>
                </a:solidFill>
                <a:latin typeface="Baskerville Old Face" pitchFamily="18" charset="0"/>
              </a:defRPr>
            </a:lvl3pPr>
            <a:lvl4pPr marL="1542433" indent="-220348" defTabSz="931887">
              <a:defRPr>
                <a:solidFill>
                  <a:schemeClr val="tx1"/>
                </a:solidFill>
                <a:latin typeface="Baskerville Old Face" pitchFamily="18" charset="0"/>
              </a:defRPr>
            </a:lvl4pPr>
            <a:lvl5pPr marL="1983128" indent="-220348" defTabSz="931887">
              <a:defRPr>
                <a:solidFill>
                  <a:schemeClr val="tx1"/>
                </a:solidFill>
                <a:latin typeface="Baskerville Old Face" pitchFamily="18" charset="0"/>
              </a:defRPr>
            </a:lvl5pPr>
            <a:lvl6pPr marL="2423823" indent="-220348" defTabSz="931887" eaLnBrk="0" fontAlgn="base" hangingPunct="0">
              <a:spcBef>
                <a:spcPct val="0"/>
              </a:spcBef>
              <a:spcAft>
                <a:spcPct val="0"/>
              </a:spcAft>
              <a:defRPr>
                <a:solidFill>
                  <a:schemeClr val="tx1"/>
                </a:solidFill>
                <a:latin typeface="Baskerville Old Face" pitchFamily="18" charset="0"/>
              </a:defRPr>
            </a:lvl6pPr>
            <a:lvl7pPr marL="2864518" indent="-220348" defTabSz="931887" eaLnBrk="0" fontAlgn="base" hangingPunct="0">
              <a:spcBef>
                <a:spcPct val="0"/>
              </a:spcBef>
              <a:spcAft>
                <a:spcPct val="0"/>
              </a:spcAft>
              <a:defRPr>
                <a:solidFill>
                  <a:schemeClr val="tx1"/>
                </a:solidFill>
                <a:latin typeface="Baskerville Old Face" pitchFamily="18" charset="0"/>
              </a:defRPr>
            </a:lvl7pPr>
            <a:lvl8pPr marL="3305213" indent="-220348" defTabSz="931887" eaLnBrk="0" fontAlgn="base" hangingPunct="0">
              <a:spcBef>
                <a:spcPct val="0"/>
              </a:spcBef>
              <a:spcAft>
                <a:spcPct val="0"/>
              </a:spcAft>
              <a:defRPr>
                <a:solidFill>
                  <a:schemeClr val="tx1"/>
                </a:solidFill>
                <a:latin typeface="Baskerville Old Face" pitchFamily="18" charset="0"/>
              </a:defRPr>
            </a:lvl8pPr>
            <a:lvl9pPr marL="3745908" indent="-220348" defTabSz="931887" eaLnBrk="0" fontAlgn="base" hangingPunct="0">
              <a:spcBef>
                <a:spcPct val="0"/>
              </a:spcBef>
              <a:spcAft>
                <a:spcPct val="0"/>
              </a:spcAft>
              <a:defRPr>
                <a:solidFill>
                  <a:schemeClr val="tx1"/>
                </a:solidFill>
                <a:latin typeface="Baskerville Old Face" pitchFamily="18" charset="0"/>
              </a:defRPr>
            </a:lvl9pPr>
          </a:lstStyle>
          <a:p>
            <a:fld id="{7AB5D6F4-F083-4422-A1CD-5DC3B6476862}" type="slidenum">
              <a:rPr lang="en-US" smtClean="0">
                <a:latin typeface="Arial" charset="0"/>
              </a:rPr>
              <a:pPr/>
              <a:t>4</a:t>
            </a:fld>
            <a:endParaRPr lang="en-US" dirty="0" smtClean="0">
              <a:latin typeface="Arial" charset="0"/>
            </a:endParaRPr>
          </a:p>
        </p:txBody>
      </p:sp>
    </p:spTree>
    <p:extLst>
      <p:ext uri="{BB962C8B-B14F-4D97-AF65-F5344CB8AC3E}">
        <p14:creationId xmlns:p14="http://schemas.microsoft.com/office/powerpoint/2010/main" val="1012355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Baskerville Old Face" pitchFamily="18" charset="0"/>
              </a:defRPr>
            </a:lvl1pPr>
            <a:lvl2pPr marL="716130" indent="-275434" defTabSz="931887">
              <a:defRPr>
                <a:solidFill>
                  <a:schemeClr val="tx1"/>
                </a:solidFill>
                <a:latin typeface="Baskerville Old Face" pitchFamily="18" charset="0"/>
              </a:defRPr>
            </a:lvl2pPr>
            <a:lvl3pPr marL="1101738" indent="-220348" defTabSz="931887">
              <a:defRPr>
                <a:solidFill>
                  <a:schemeClr val="tx1"/>
                </a:solidFill>
                <a:latin typeface="Baskerville Old Face" pitchFamily="18" charset="0"/>
              </a:defRPr>
            </a:lvl3pPr>
            <a:lvl4pPr marL="1542433" indent="-220348" defTabSz="931887">
              <a:defRPr>
                <a:solidFill>
                  <a:schemeClr val="tx1"/>
                </a:solidFill>
                <a:latin typeface="Baskerville Old Face" pitchFamily="18" charset="0"/>
              </a:defRPr>
            </a:lvl4pPr>
            <a:lvl5pPr marL="1983128" indent="-220348" defTabSz="931887">
              <a:defRPr>
                <a:solidFill>
                  <a:schemeClr val="tx1"/>
                </a:solidFill>
                <a:latin typeface="Baskerville Old Face" pitchFamily="18" charset="0"/>
              </a:defRPr>
            </a:lvl5pPr>
            <a:lvl6pPr marL="2423823" indent="-220348" defTabSz="931887" eaLnBrk="0" fontAlgn="base" hangingPunct="0">
              <a:spcBef>
                <a:spcPct val="0"/>
              </a:spcBef>
              <a:spcAft>
                <a:spcPct val="0"/>
              </a:spcAft>
              <a:defRPr>
                <a:solidFill>
                  <a:schemeClr val="tx1"/>
                </a:solidFill>
                <a:latin typeface="Baskerville Old Face" pitchFamily="18" charset="0"/>
              </a:defRPr>
            </a:lvl6pPr>
            <a:lvl7pPr marL="2864518" indent="-220348" defTabSz="931887" eaLnBrk="0" fontAlgn="base" hangingPunct="0">
              <a:spcBef>
                <a:spcPct val="0"/>
              </a:spcBef>
              <a:spcAft>
                <a:spcPct val="0"/>
              </a:spcAft>
              <a:defRPr>
                <a:solidFill>
                  <a:schemeClr val="tx1"/>
                </a:solidFill>
                <a:latin typeface="Baskerville Old Face" pitchFamily="18" charset="0"/>
              </a:defRPr>
            </a:lvl7pPr>
            <a:lvl8pPr marL="3305213" indent="-220348" defTabSz="931887" eaLnBrk="0" fontAlgn="base" hangingPunct="0">
              <a:spcBef>
                <a:spcPct val="0"/>
              </a:spcBef>
              <a:spcAft>
                <a:spcPct val="0"/>
              </a:spcAft>
              <a:defRPr>
                <a:solidFill>
                  <a:schemeClr val="tx1"/>
                </a:solidFill>
                <a:latin typeface="Baskerville Old Face" pitchFamily="18" charset="0"/>
              </a:defRPr>
            </a:lvl8pPr>
            <a:lvl9pPr marL="3745908" indent="-220348" defTabSz="931887" eaLnBrk="0" fontAlgn="base" hangingPunct="0">
              <a:spcBef>
                <a:spcPct val="0"/>
              </a:spcBef>
              <a:spcAft>
                <a:spcPct val="0"/>
              </a:spcAft>
              <a:defRPr>
                <a:solidFill>
                  <a:schemeClr val="tx1"/>
                </a:solidFill>
                <a:latin typeface="Baskerville Old Face" pitchFamily="18" charset="0"/>
              </a:defRPr>
            </a:lvl9pPr>
          </a:lstStyle>
          <a:p>
            <a:fld id="{324A1D92-DE5E-4193-8365-EB0D8F2E8B38}" type="slidenum">
              <a:rPr lang="en-US" smtClean="0">
                <a:latin typeface="Arial" charset="0"/>
              </a:rPr>
              <a:pPr/>
              <a:t>5</a:t>
            </a:fld>
            <a:endParaRPr lang="en-US" dirty="0" smtClean="0">
              <a:latin typeface="Arial" charset="0"/>
            </a:endParaRPr>
          </a:p>
        </p:txBody>
      </p:sp>
    </p:spTree>
    <p:extLst>
      <p:ext uri="{BB962C8B-B14F-4D97-AF65-F5344CB8AC3E}">
        <p14:creationId xmlns:p14="http://schemas.microsoft.com/office/powerpoint/2010/main" val="1678769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35112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“must be documented following CMS/ICD-9 guidelines”</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Baskerville Old Face" pitchFamily="18" charset="0"/>
              </a:defRPr>
            </a:lvl1pPr>
            <a:lvl2pPr marL="716130" indent="-275434" defTabSz="931887">
              <a:defRPr>
                <a:solidFill>
                  <a:schemeClr val="tx1"/>
                </a:solidFill>
                <a:latin typeface="Baskerville Old Face" pitchFamily="18" charset="0"/>
              </a:defRPr>
            </a:lvl2pPr>
            <a:lvl3pPr marL="1101738" indent="-220348" defTabSz="931887">
              <a:defRPr>
                <a:solidFill>
                  <a:schemeClr val="tx1"/>
                </a:solidFill>
                <a:latin typeface="Baskerville Old Face" pitchFamily="18" charset="0"/>
              </a:defRPr>
            </a:lvl3pPr>
            <a:lvl4pPr marL="1542433" indent="-220348" defTabSz="931887">
              <a:defRPr>
                <a:solidFill>
                  <a:schemeClr val="tx1"/>
                </a:solidFill>
                <a:latin typeface="Baskerville Old Face" pitchFamily="18" charset="0"/>
              </a:defRPr>
            </a:lvl4pPr>
            <a:lvl5pPr marL="1983128" indent="-220348" defTabSz="931887">
              <a:defRPr>
                <a:solidFill>
                  <a:schemeClr val="tx1"/>
                </a:solidFill>
                <a:latin typeface="Baskerville Old Face" pitchFamily="18" charset="0"/>
              </a:defRPr>
            </a:lvl5pPr>
            <a:lvl6pPr marL="2423823" indent="-220348" defTabSz="931887" eaLnBrk="0" fontAlgn="base" hangingPunct="0">
              <a:spcBef>
                <a:spcPct val="0"/>
              </a:spcBef>
              <a:spcAft>
                <a:spcPct val="0"/>
              </a:spcAft>
              <a:defRPr>
                <a:solidFill>
                  <a:schemeClr val="tx1"/>
                </a:solidFill>
                <a:latin typeface="Baskerville Old Face" pitchFamily="18" charset="0"/>
              </a:defRPr>
            </a:lvl6pPr>
            <a:lvl7pPr marL="2864518" indent="-220348" defTabSz="931887" eaLnBrk="0" fontAlgn="base" hangingPunct="0">
              <a:spcBef>
                <a:spcPct val="0"/>
              </a:spcBef>
              <a:spcAft>
                <a:spcPct val="0"/>
              </a:spcAft>
              <a:defRPr>
                <a:solidFill>
                  <a:schemeClr val="tx1"/>
                </a:solidFill>
                <a:latin typeface="Baskerville Old Face" pitchFamily="18" charset="0"/>
              </a:defRPr>
            </a:lvl7pPr>
            <a:lvl8pPr marL="3305213" indent="-220348" defTabSz="931887" eaLnBrk="0" fontAlgn="base" hangingPunct="0">
              <a:spcBef>
                <a:spcPct val="0"/>
              </a:spcBef>
              <a:spcAft>
                <a:spcPct val="0"/>
              </a:spcAft>
              <a:defRPr>
                <a:solidFill>
                  <a:schemeClr val="tx1"/>
                </a:solidFill>
                <a:latin typeface="Baskerville Old Face" pitchFamily="18" charset="0"/>
              </a:defRPr>
            </a:lvl8pPr>
            <a:lvl9pPr marL="3745908" indent="-220348" defTabSz="931887" eaLnBrk="0" fontAlgn="base" hangingPunct="0">
              <a:spcBef>
                <a:spcPct val="0"/>
              </a:spcBef>
              <a:spcAft>
                <a:spcPct val="0"/>
              </a:spcAft>
              <a:defRPr>
                <a:solidFill>
                  <a:schemeClr val="tx1"/>
                </a:solidFill>
                <a:latin typeface="Baskerville Old Face" pitchFamily="18" charset="0"/>
              </a:defRPr>
            </a:lvl9pPr>
          </a:lstStyle>
          <a:p>
            <a:fld id="{8BCCABB0-680A-40C5-BF05-282EB12086C1}" type="slidenum">
              <a:rPr lang="en-US" smtClean="0">
                <a:latin typeface="Arial" charset="0"/>
              </a:rPr>
              <a:pPr/>
              <a:t>7</a:t>
            </a:fld>
            <a:endParaRPr lang="en-US" dirty="0" smtClean="0">
              <a:latin typeface="Arial" charset="0"/>
            </a:endParaRPr>
          </a:p>
        </p:txBody>
      </p:sp>
    </p:spTree>
    <p:extLst>
      <p:ext uri="{BB962C8B-B14F-4D97-AF65-F5344CB8AC3E}">
        <p14:creationId xmlns:p14="http://schemas.microsoft.com/office/powerpoint/2010/main" val="317556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“must be documented following CMS/ICD-9 guidelines”</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Baskerville Old Face" pitchFamily="18" charset="0"/>
              </a:defRPr>
            </a:lvl1pPr>
            <a:lvl2pPr marL="716130" indent="-275434" defTabSz="931887">
              <a:defRPr>
                <a:solidFill>
                  <a:schemeClr val="tx1"/>
                </a:solidFill>
                <a:latin typeface="Baskerville Old Face" pitchFamily="18" charset="0"/>
              </a:defRPr>
            </a:lvl2pPr>
            <a:lvl3pPr marL="1101738" indent="-220348" defTabSz="931887">
              <a:defRPr>
                <a:solidFill>
                  <a:schemeClr val="tx1"/>
                </a:solidFill>
                <a:latin typeface="Baskerville Old Face" pitchFamily="18" charset="0"/>
              </a:defRPr>
            </a:lvl3pPr>
            <a:lvl4pPr marL="1542433" indent="-220348" defTabSz="931887">
              <a:defRPr>
                <a:solidFill>
                  <a:schemeClr val="tx1"/>
                </a:solidFill>
                <a:latin typeface="Baskerville Old Face" pitchFamily="18" charset="0"/>
              </a:defRPr>
            </a:lvl4pPr>
            <a:lvl5pPr marL="1983128" indent="-220348" defTabSz="931887">
              <a:defRPr>
                <a:solidFill>
                  <a:schemeClr val="tx1"/>
                </a:solidFill>
                <a:latin typeface="Baskerville Old Face" pitchFamily="18" charset="0"/>
              </a:defRPr>
            </a:lvl5pPr>
            <a:lvl6pPr marL="2423823" indent="-220348" defTabSz="931887" eaLnBrk="0" fontAlgn="base" hangingPunct="0">
              <a:spcBef>
                <a:spcPct val="0"/>
              </a:spcBef>
              <a:spcAft>
                <a:spcPct val="0"/>
              </a:spcAft>
              <a:defRPr>
                <a:solidFill>
                  <a:schemeClr val="tx1"/>
                </a:solidFill>
                <a:latin typeface="Baskerville Old Face" pitchFamily="18" charset="0"/>
              </a:defRPr>
            </a:lvl6pPr>
            <a:lvl7pPr marL="2864518" indent="-220348" defTabSz="931887" eaLnBrk="0" fontAlgn="base" hangingPunct="0">
              <a:spcBef>
                <a:spcPct val="0"/>
              </a:spcBef>
              <a:spcAft>
                <a:spcPct val="0"/>
              </a:spcAft>
              <a:defRPr>
                <a:solidFill>
                  <a:schemeClr val="tx1"/>
                </a:solidFill>
                <a:latin typeface="Baskerville Old Face" pitchFamily="18" charset="0"/>
              </a:defRPr>
            </a:lvl7pPr>
            <a:lvl8pPr marL="3305213" indent="-220348" defTabSz="931887" eaLnBrk="0" fontAlgn="base" hangingPunct="0">
              <a:spcBef>
                <a:spcPct val="0"/>
              </a:spcBef>
              <a:spcAft>
                <a:spcPct val="0"/>
              </a:spcAft>
              <a:defRPr>
                <a:solidFill>
                  <a:schemeClr val="tx1"/>
                </a:solidFill>
                <a:latin typeface="Baskerville Old Face" pitchFamily="18" charset="0"/>
              </a:defRPr>
            </a:lvl8pPr>
            <a:lvl9pPr marL="3745908" indent="-220348" defTabSz="931887" eaLnBrk="0" fontAlgn="base" hangingPunct="0">
              <a:spcBef>
                <a:spcPct val="0"/>
              </a:spcBef>
              <a:spcAft>
                <a:spcPct val="0"/>
              </a:spcAft>
              <a:defRPr>
                <a:solidFill>
                  <a:schemeClr val="tx1"/>
                </a:solidFill>
                <a:latin typeface="Baskerville Old Face" pitchFamily="18" charset="0"/>
              </a:defRPr>
            </a:lvl9pPr>
          </a:lstStyle>
          <a:p>
            <a:fld id="{B41B4BFD-B472-4ABA-AB22-F7CB80DECE53}" type="slidenum">
              <a:rPr lang="en-US" smtClean="0">
                <a:latin typeface="Arial" charset="0"/>
              </a:rPr>
              <a:pPr/>
              <a:t>8</a:t>
            </a:fld>
            <a:endParaRPr lang="en-US" dirty="0" smtClean="0">
              <a:latin typeface="Arial" charset="0"/>
            </a:endParaRPr>
          </a:p>
        </p:txBody>
      </p:sp>
    </p:spTree>
    <p:extLst>
      <p:ext uri="{BB962C8B-B14F-4D97-AF65-F5344CB8AC3E}">
        <p14:creationId xmlns:p14="http://schemas.microsoft.com/office/powerpoint/2010/main" val="1065456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Baskerville Old Face" pitchFamily="18" charset="0"/>
              </a:defRPr>
            </a:lvl1pPr>
            <a:lvl2pPr marL="716130" indent="-275434" defTabSz="931887">
              <a:defRPr>
                <a:solidFill>
                  <a:schemeClr val="tx1"/>
                </a:solidFill>
                <a:latin typeface="Baskerville Old Face" pitchFamily="18" charset="0"/>
              </a:defRPr>
            </a:lvl2pPr>
            <a:lvl3pPr marL="1101738" indent="-220348" defTabSz="931887">
              <a:defRPr>
                <a:solidFill>
                  <a:schemeClr val="tx1"/>
                </a:solidFill>
                <a:latin typeface="Baskerville Old Face" pitchFamily="18" charset="0"/>
              </a:defRPr>
            </a:lvl3pPr>
            <a:lvl4pPr marL="1542433" indent="-220348" defTabSz="931887">
              <a:defRPr>
                <a:solidFill>
                  <a:schemeClr val="tx1"/>
                </a:solidFill>
                <a:latin typeface="Baskerville Old Face" pitchFamily="18" charset="0"/>
              </a:defRPr>
            </a:lvl4pPr>
            <a:lvl5pPr marL="1983128" indent="-220348" defTabSz="931887">
              <a:defRPr>
                <a:solidFill>
                  <a:schemeClr val="tx1"/>
                </a:solidFill>
                <a:latin typeface="Baskerville Old Face" pitchFamily="18" charset="0"/>
              </a:defRPr>
            </a:lvl5pPr>
            <a:lvl6pPr marL="2423823" indent="-220348" defTabSz="931887" eaLnBrk="0" fontAlgn="base" hangingPunct="0">
              <a:spcBef>
                <a:spcPct val="0"/>
              </a:spcBef>
              <a:spcAft>
                <a:spcPct val="0"/>
              </a:spcAft>
              <a:defRPr>
                <a:solidFill>
                  <a:schemeClr val="tx1"/>
                </a:solidFill>
                <a:latin typeface="Baskerville Old Face" pitchFamily="18" charset="0"/>
              </a:defRPr>
            </a:lvl6pPr>
            <a:lvl7pPr marL="2864518" indent="-220348" defTabSz="931887" eaLnBrk="0" fontAlgn="base" hangingPunct="0">
              <a:spcBef>
                <a:spcPct val="0"/>
              </a:spcBef>
              <a:spcAft>
                <a:spcPct val="0"/>
              </a:spcAft>
              <a:defRPr>
                <a:solidFill>
                  <a:schemeClr val="tx1"/>
                </a:solidFill>
                <a:latin typeface="Baskerville Old Face" pitchFamily="18" charset="0"/>
              </a:defRPr>
            </a:lvl7pPr>
            <a:lvl8pPr marL="3305213" indent="-220348" defTabSz="931887" eaLnBrk="0" fontAlgn="base" hangingPunct="0">
              <a:spcBef>
                <a:spcPct val="0"/>
              </a:spcBef>
              <a:spcAft>
                <a:spcPct val="0"/>
              </a:spcAft>
              <a:defRPr>
                <a:solidFill>
                  <a:schemeClr val="tx1"/>
                </a:solidFill>
                <a:latin typeface="Baskerville Old Face" pitchFamily="18" charset="0"/>
              </a:defRPr>
            </a:lvl8pPr>
            <a:lvl9pPr marL="3745908" indent="-220348" defTabSz="931887" eaLnBrk="0" fontAlgn="base" hangingPunct="0">
              <a:spcBef>
                <a:spcPct val="0"/>
              </a:spcBef>
              <a:spcAft>
                <a:spcPct val="0"/>
              </a:spcAft>
              <a:defRPr>
                <a:solidFill>
                  <a:schemeClr val="tx1"/>
                </a:solidFill>
                <a:latin typeface="Baskerville Old Face" pitchFamily="18" charset="0"/>
              </a:defRPr>
            </a:lvl9pPr>
          </a:lstStyle>
          <a:p>
            <a:fld id="{78A7FEE6-341C-48F3-8DB9-AA45ADE0DEAE}" type="slidenum">
              <a:rPr lang="en-US" smtClean="0">
                <a:latin typeface="Arial" charset="0"/>
              </a:rPr>
              <a:pPr/>
              <a:t>9</a:t>
            </a:fld>
            <a:endParaRPr lang="en-US" dirty="0" smtClean="0">
              <a:latin typeface="Arial" charset="0"/>
            </a:endParaRPr>
          </a:p>
        </p:txBody>
      </p:sp>
    </p:spTree>
    <p:extLst>
      <p:ext uri="{BB962C8B-B14F-4D97-AF65-F5344CB8AC3E}">
        <p14:creationId xmlns:p14="http://schemas.microsoft.com/office/powerpoint/2010/main" val="1263862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89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3789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F1FF370E-C794-4AB0-B4F1-3F51746C2C58}" type="datetime1">
              <a:rPr lang="en-US" smtClean="0"/>
              <a:pPr>
                <a:defRPr/>
              </a:pPr>
              <a:t>5/16/2017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A65BB1-D88E-452C-B1EE-167D0E9CF80B}" type="slidenum">
              <a:rPr lang="en-US"/>
              <a:pPr>
                <a:defRPr/>
              </a:pPr>
              <a:t>‹#›</a:t>
            </a:fld>
            <a:endParaRPr lang="en-US"/>
          </a:p>
        </p:txBody>
      </p:sp>
    </p:spTree>
    <p:extLst>
      <p:ext uri="{BB962C8B-B14F-4D97-AF65-F5344CB8AC3E}">
        <p14:creationId xmlns:p14="http://schemas.microsoft.com/office/powerpoint/2010/main" val="1678227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3AD7B39-400D-46D5-A40E-C3E0A5898123}" type="datetime1">
              <a:rPr lang="en-US" smtClean="0"/>
              <a:pPr>
                <a:defRPr/>
              </a:pPr>
              <a:t>5/16/2017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759B9F-F154-410C-B12B-D2E3CEC48EFE}" type="slidenum">
              <a:rPr lang="en-US"/>
              <a:pPr>
                <a:defRPr/>
              </a:pPr>
              <a:t>‹#›</a:t>
            </a:fld>
            <a:endParaRPr lang="en-US"/>
          </a:p>
        </p:txBody>
      </p:sp>
    </p:spTree>
    <p:extLst>
      <p:ext uri="{BB962C8B-B14F-4D97-AF65-F5344CB8AC3E}">
        <p14:creationId xmlns:p14="http://schemas.microsoft.com/office/powerpoint/2010/main" val="72502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E6E6B56-B6FD-4B42-B475-ECCC04D7B4F3}" type="datetime1">
              <a:rPr lang="en-US" smtClean="0"/>
              <a:pPr>
                <a:defRPr/>
              </a:pPr>
              <a:t>5/16/2017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499AEE-5B3C-44E3-8FED-63949AF09252}" type="slidenum">
              <a:rPr lang="en-US"/>
              <a:pPr>
                <a:defRPr/>
              </a:pPr>
              <a:t>‹#›</a:t>
            </a:fld>
            <a:endParaRPr lang="en-US"/>
          </a:p>
        </p:txBody>
      </p:sp>
    </p:spTree>
    <p:extLst>
      <p:ext uri="{BB962C8B-B14F-4D97-AF65-F5344CB8AC3E}">
        <p14:creationId xmlns:p14="http://schemas.microsoft.com/office/powerpoint/2010/main" val="4098762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786D2B4-F985-4BD1-B315-C01B349D3389}" type="datetime1">
              <a:rPr lang="en-US" smtClean="0"/>
              <a:pPr>
                <a:defRPr/>
              </a:pPr>
              <a:t>5/16/2017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264FC7-E966-4B63-95AD-E382716B977D}" type="slidenum">
              <a:rPr lang="en-US"/>
              <a:pPr>
                <a:defRPr/>
              </a:pPr>
              <a:t>‹#›</a:t>
            </a:fld>
            <a:endParaRPr lang="en-US"/>
          </a:p>
        </p:txBody>
      </p:sp>
    </p:spTree>
    <p:extLst>
      <p:ext uri="{BB962C8B-B14F-4D97-AF65-F5344CB8AC3E}">
        <p14:creationId xmlns:p14="http://schemas.microsoft.com/office/powerpoint/2010/main" val="1638933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461FCF4-977F-4B93-9615-40B0421760E1}" type="datetime1">
              <a:rPr lang="en-US" smtClean="0"/>
              <a:pPr>
                <a:defRPr/>
              </a:pPr>
              <a:t>5/16/2017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4CBC1D-6338-4A5D-AD9B-726CA3972251}" type="slidenum">
              <a:rPr lang="en-US"/>
              <a:pPr>
                <a:defRPr/>
              </a:pPr>
              <a:t>‹#›</a:t>
            </a:fld>
            <a:endParaRPr lang="en-US"/>
          </a:p>
        </p:txBody>
      </p:sp>
    </p:spTree>
    <p:extLst>
      <p:ext uri="{BB962C8B-B14F-4D97-AF65-F5344CB8AC3E}">
        <p14:creationId xmlns:p14="http://schemas.microsoft.com/office/powerpoint/2010/main" val="184143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E0AD14C-4686-4971-9347-92D27BFDADE6}" type="datetime1">
              <a:rPr lang="en-US" smtClean="0"/>
              <a:pPr>
                <a:defRPr/>
              </a:pPr>
              <a:t>5/16/2017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C498D8-679E-4613-93F9-95479D268D4B}" type="slidenum">
              <a:rPr lang="en-US"/>
              <a:pPr>
                <a:defRPr/>
              </a:pPr>
              <a:t>‹#›</a:t>
            </a:fld>
            <a:endParaRPr lang="en-US"/>
          </a:p>
        </p:txBody>
      </p:sp>
    </p:spTree>
    <p:extLst>
      <p:ext uri="{BB962C8B-B14F-4D97-AF65-F5344CB8AC3E}">
        <p14:creationId xmlns:p14="http://schemas.microsoft.com/office/powerpoint/2010/main" val="205374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D15F5F8-6E1C-406C-AD37-73DBFDC6D6A5}" type="datetime1">
              <a:rPr lang="en-US" smtClean="0"/>
              <a:pPr>
                <a:defRPr/>
              </a:pPr>
              <a:t>5/16/2017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A5C3EF-4CFC-46BC-923E-6C9E26F2120A}" type="slidenum">
              <a:rPr lang="en-US"/>
              <a:pPr>
                <a:defRPr/>
              </a:pPr>
              <a:t>‹#›</a:t>
            </a:fld>
            <a:endParaRPr lang="en-US"/>
          </a:p>
        </p:txBody>
      </p:sp>
    </p:spTree>
    <p:extLst>
      <p:ext uri="{BB962C8B-B14F-4D97-AF65-F5344CB8AC3E}">
        <p14:creationId xmlns:p14="http://schemas.microsoft.com/office/powerpoint/2010/main" val="156692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B020E5C-9B21-4BC6-A431-E1F414E8D768}" type="datetime1">
              <a:rPr lang="en-US" smtClean="0"/>
              <a:pPr>
                <a:defRPr/>
              </a:pPr>
              <a:t>5/16/2017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A79FCE-3661-4A7C-B0AC-868D5C9CB251}" type="slidenum">
              <a:rPr lang="en-US"/>
              <a:pPr>
                <a:defRPr/>
              </a:pPr>
              <a:t>‹#›</a:t>
            </a:fld>
            <a:endParaRPr lang="en-US"/>
          </a:p>
        </p:txBody>
      </p:sp>
    </p:spTree>
    <p:extLst>
      <p:ext uri="{BB962C8B-B14F-4D97-AF65-F5344CB8AC3E}">
        <p14:creationId xmlns:p14="http://schemas.microsoft.com/office/powerpoint/2010/main" val="315509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0AD8E3E-A532-4F19-B075-3B4D455FD99F}" type="datetime1">
              <a:rPr lang="en-US" smtClean="0"/>
              <a:pPr>
                <a:defRPr/>
              </a:pPr>
              <a:t>5/16/2017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1D180F-A5D5-4459-8F3A-1EF8419CC52A}" type="slidenum">
              <a:rPr lang="en-US"/>
              <a:pPr>
                <a:defRPr/>
              </a:pPr>
              <a:t>‹#›</a:t>
            </a:fld>
            <a:endParaRPr lang="en-US"/>
          </a:p>
        </p:txBody>
      </p:sp>
    </p:spTree>
    <p:extLst>
      <p:ext uri="{BB962C8B-B14F-4D97-AF65-F5344CB8AC3E}">
        <p14:creationId xmlns:p14="http://schemas.microsoft.com/office/powerpoint/2010/main" val="1819310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4635BD4-906D-4D39-A0E8-D1B643BA08CD}" type="datetime1">
              <a:rPr lang="en-US" smtClean="0"/>
              <a:pPr>
                <a:defRPr/>
              </a:pPr>
              <a:t>5/16/2017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FDD28B-EA73-44B8-A9E3-6E9FF06C1BAF}" type="slidenum">
              <a:rPr lang="en-US"/>
              <a:pPr>
                <a:defRPr/>
              </a:pPr>
              <a:t>‹#›</a:t>
            </a:fld>
            <a:endParaRPr lang="en-US"/>
          </a:p>
        </p:txBody>
      </p:sp>
    </p:spTree>
    <p:extLst>
      <p:ext uri="{BB962C8B-B14F-4D97-AF65-F5344CB8AC3E}">
        <p14:creationId xmlns:p14="http://schemas.microsoft.com/office/powerpoint/2010/main" val="4033812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8793A02-9C6A-4541-A063-0A68714466DF}" type="datetime1">
              <a:rPr lang="en-US" smtClean="0"/>
              <a:pPr>
                <a:defRPr/>
              </a:pPr>
              <a:t>5/16/2017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A98D1A-0F0D-43ED-9BA3-56618536A020}" type="slidenum">
              <a:rPr lang="en-US"/>
              <a:pPr>
                <a:defRPr/>
              </a:pPr>
              <a:t>‹#›</a:t>
            </a:fld>
            <a:endParaRPr lang="en-US"/>
          </a:p>
        </p:txBody>
      </p:sp>
    </p:spTree>
    <p:extLst>
      <p:ext uri="{BB962C8B-B14F-4D97-AF65-F5344CB8AC3E}">
        <p14:creationId xmlns:p14="http://schemas.microsoft.com/office/powerpoint/2010/main" val="240790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218D9C8-4688-4D19-A9D6-3865F6E30001}" type="datetime1">
              <a:rPr lang="en-US" smtClean="0"/>
              <a:pPr>
                <a:defRPr/>
              </a:pPr>
              <a:t>5/16/2017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01BEDC-8B2C-4119-986F-6D41024E5EC3}" type="slidenum">
              <a:rPr lang="en-US"/>
              <a:pPr>
                <a:defRPr/>
              </a:pPr>
              <a:t>‹#›</a:t>
            </a:fld>
            <a:endParaRPr lang="en-US"/>
          </a:p>
        </p:txBody>
      </p:sp>
    </p:spTree>
    <p:extLst>
      <p:ext uri="{BB962C8B-B14F-4D97-AF65-F5344CB8AC3E}">
        <p14:creationId xmlns:p14="http://schemas.microsoft.com/office/powerpoint/2010/main" val="382472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02EA3A7-C6DB-4147-94A7-9E3D3E722785}" type="datetime1">
              <a:rPr lang="en-US" smtClean="0"/>
              <a:pPr>
                <a:defRPr/>
              </a:pPr>
              <a:t>5/16/2017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47593C-5EF6-47B7-A3BD-F7E8C2C7CCAC}" type="slidenum">
              <a:rPr lang="en-US"/>
              <a:pPr>
                <a:defRPr/>
              </a:pPr>
              <a:t>‹#›</a:t>
            </a:fld>
            <a:endParaRPr lang="en-US"/>
          </a:p>
        </p:txBody>
      </p:sp>
    </p:spTree>
    <p:extLst>
      <p:ext uri="{BB962C8B-B14F-4D97-AF65-F5344CB8AC3E}">
        <p14:creationId xmlns:p14="http://schemas.microsoft.com/office/powerpoint/2010/main" val="3339832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86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fld id="{1C7D3B36-08D1-4AE8-8324-5D0AF385AE92}" type="datetime1">
              <a:rPr lang="en-US" smtClean="0"/>
              <a:pPr>
                <a:defRPr/>
              </a:pPr>
              <a:t>5/16/2017</a:t>
            </a:fld>
            <a:endParaRPr lang="en-US"/>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48F1FE55-5E83-423F-AEC5-95E2A09E39A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DAA50B4C-F5D1-4436-BA22-90B47124A647}" type="slidenum">
              <a:rPr lang="en-US"/>
              <a:pPr>
                <a:defRPr/>
              </a:pPr>
              <a:t>1</a:t>
            </a:fld>
            <a:endParaRPr lang="en-US" dirty="0"/>
          </a:p>
        </p:txBody>
      </p:sp>
      <p:sp>
        <p:nvSpPr>
          <p:cNvPr id="38915" name="Rectangle 3"/>
          <p:cNvSpPr>
            <a:spLocks noGrp="1" noChangeArrowheads="1"/>
          </p:cNvSpPr>
          <p:nvPr>
            <p:ph type="body" sz="half" idx="2"/>
          </p:nvPr>
        </p:nvSpPr>
        <p:spPr>
          <a:xfrm>
            <a:off x="1143000" y="2057400"/>
            <a:ext cx="6859588" cy="4114800"/>
          </a:xfrm>
        </p:spPr>
        <p:txBody>
          <a:bodyPr/>
          <a:lstStyle/>
          <a:p>
            <a:pPr algn="ctr" eaLnBrk="1" hangingPunct="1">
              <a:buFont typeface="Wingdings" pitchFamily="2" charset="2"/>
              <a:buNone/>
              <a:defRPr/>
            </a:pPr>
            <a:endParaRPr lang="en-US" sz="400" i="1" dirty="0" smtClean="0">
              <a:latin typeface="Baskerville Old Face" pitchFamily="18" charset="0"/>
            </a:endParaRPr>
          </a:p>
          <a:p>
            <a:pPr algn="ctr" eaLnBrk="1" hangingPunct="1">
              <a:buFont typeface="Wingdings" pitchFamily="2" charset="2"/>
              <a:buNone/>
              <a:defRPr/>
            </a:pPr>
            <a:r>
              <a:rPr lang="en-US" i="1" dirty="0" smtClean="0">
                <a:latin typeface="Baskerville Old Face" pitchFamily="18" charset="0"/>
              </a:rPr>
              <a:t>Medicare Advantage Risk Adjustment Fraud: </a:t>
            </a:r>
            <a:r>
              <a:rPr lang="en-US" i="1" smtClean="0">
                <a:latin typeface="Baskerville Old Face" pitchFamily="18" charset="0"/>
              </a:rPr>
              <a:t>Does </a:t>
            </a:r>
            <a:r>
              <a:rPr lang="en-US" i="1" smtClean="0">
                <a:latin typeface="Baskerville Old Face" pitchFamily="18" charset="0"/>
              </a:rPr>
              <a:t>your </a:t>
            </a:r>
            <a:r>
              <a:rPr lang="en-US" i="1" dirty="0" smtClean="0">
                <a:latin typeface="Baskerville Old Face" pitchFamily="18" charset="0"/>
              </a:rPr>
              <a:t>plan’s strategy violate the False Claims Act?</a:t>
            </a:r>
          </a:p>
          <a:p>
            <a:pPr algn="ctr" eaLnBrk="1" hangingPunct="1">
              <a:buFont typeface="Wingdings" pitchFamily="2" charset="2"/>
              <a:buNone/>
              <a:defRPr/>
            </a:pPr>
            <a:endParaRPr lang="en-US" i="1" dirty="0" smtClean="0">
              <a:latin typeface="Baskerville Old Face" pitchFamily="18" charset="0"/>
            </a:endParaRPr>
          </a:p>
          <a:p>
            <a:pPr algn="ctr" eaLnBrk="1" hangingPunct="1">
              <a:buFont typeface="Wingdings" pitchFamily="2" charset="2"/>
              <a:buNone/>
              <a:defRPr/>
            </a:pPr>
            <a:endParaRPr lang="en-US" sz="400" dirty="0" smtClean="0">
              <a:latin typeface="Baskerville Old Face" pitchFamily="18" charset="0"/>
            </a:endParaRPr>
          </a:p>
          <a:p>
            <a:pPr algn="ctr" eaLnBrk="1" hangingPunct="1">
              <a:buFont typeface="Wingdings" pitchFamily="2" charset="2"/>
              <a:buNone/>
              <a:defRPr/>
            </a:pPr>
            <a:endParaRPr lang="en-US" sz="2400" dirty="0" smtClean="0">
              <a:latin typeface="Baskerville Old Face" pitchFamily="18" charset="0"/>
            </a:endParaRPr>
          </a:p>
          <a:p>
            <a:pPr algn="ctr" eaLnBrk="1" hangingPunct="1">
              <a:buFont typeface="Wingdings" pitchFamily="2" charset="2"/>
              <a:buNone/>
              <a:defRPr/>
            </a:pPr>
            <a:endParaRPr lang="en-US" sz="2400" dirty="0" smtClean="0">
              <a:latin typeface="Baskerville Old Face" pitchFamily="18" charset="0"/>
            </a:endParaRPr>
          </a:p>
          <a:p>
            <a:pPr algn="ctr" eaLnBrk="1" hangingPunct="1">
              <a:buFont typeface="Wingdings" pitchFamily="2" charset="2"/>
              <a:buNone/>
              <a:defRPr/>
            </a:pPr>
            <a:r>
              <a:rPr lang="en-US" sz="2400" dirty="0" smtClean="0">
                <a:latin typeface="Baskerville Old Face" pitchFamily="18" charset="0"/>
              </a:rPr>
              <a:t>Phillips &amp; Cohen LLP</a:t>
            </a:r>
          </a:p>
          <a:p>
            <a:pPr marL="0" indent="0" algn="ctr">
              <a:buNone/>
              <a:defRPr/>
            </a:pPr>
            <a:r>
              <a:rPr lang="en-US" sz="1800" dirty="0">
                <a:latin typeface="Baskerville Old Face"/>
                <a:cs typeface="Baskerville Old Face"/>
              </a:rPr>
              <a:t>www.phillipsandcohen.com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2"/>
          </p:nvPr>
        </p:nvSpPr>
        <p:spPr/>
        <p:txBody>
          <a:bodyPr/>
          <a:lstStyle/>
          <a:p>
            <a:pPr>
              <a:defRPr/>
            </a:pPr>
            <a:fld id="{CF573FFB-07EE-47BE-A2D8-7623CB57974E}" type="slidenum">
              <a:rPr lang="en-US"/>
              <a:pPr>
                <a:defRPr/>
              </a:pPr>
              <a:t>10</a:t>
            </a:fld>
            <a:endParaRPr lang="en-US" dirty="0"/>
          </a:p>
        </p:txBody>
      </p:sp>
      <p:sp>
        <p:nvSpPr>
          <p:cNvPr id="70658" name="Rectangle 2"/>
          <p:cNvSpPr>
            <a:spLocks noGrp="1" noChangeArrowheads="1"/>
          </p:cNvSpPr>
          <p:nvPr>
            <p:ph type="title"/>
          </p:nvPr>
        </p:nvSpPr>
        <p:spPr>
          <a:xfrm>
            <a:off x="914400" y="1828800"/>
            <a:ext cx="7543800" cy="1676400"/>
          </a:xfrm>
        </p:spPr>
        <p:txBody>
          <a:bodyPr/>
          <a:lstStyle/>
          <a:p>
            <a:pPr eaLnBrk="1" hangingPunct="1">
              <a:defRPr/>
            </a:pPr>
            <a:r>
              <a:rPr lang="en-US" sz="4000" dirty="0" smtClean="0">
                <a:latin typeface="Baskerville Old Face" pitchFamily="18" charset="0"/>
              </a:rPr>
              <a:t>Risk Adjustment Fraud and the False Claims Act</a:t>
            </a: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dirty="0" smtClean="0">
                <a:latin typeface="Baskerville Old Face"/>
                <a:cs typeface="Baskerville Old Face"/>
              </a:rPr>
              <a:t>PHILLIPS &amp; COHEN LLP</a:t>
            </a:r>
          </a:p>
          <a:p>
            <a:pPr>
              <a:defRPr/>
            </a:pPr>
            <a:r>
              <a:rPr lang="en-US" sz="1100" dirty="0" smtClean="0">
                <a:latin typeface="Baskerville Old Face"/>
                <a:cs typeface="Baskerville Old Face"/>
              </a:rPr>
              <a:t>www.phillipsandcohen.com</a:t>
            </a:r>
            <a:endParaRPr lang="en-US" sz="1100" dirty="0">
              <a:latin typeface="Baskerville Old Face"/>
              <a:cs typeface="Baskerville Old Fac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28A6A32E-B132-4350-A717-1C22468F4E40}" type="slidenum">
              <a:rPr lang="en-US"/>
              <a:pPr>
                <a:defRPr/>
              </a:pPr>
              <a:t>11</a:t>
            </a:fld>
            <a:endParaRPr lang="en-US" dirty="0"/>
          </a:p>
        </p:txBody>
      </p:sp>
      <p:sp>
        <p:nvSpPr>
          <p:cNvPr id="95234" name="Rectangle 2"/>
          <p:cNvSpPr>
            <a:spLocks noGrp="1" noChangeArrowheads="1"/>
          </p:cNvSpPr>
          <p:nvPr>
            <p:ph type="title"/>
          </p:nvPr>
        </p:nvSpPr>
        <p:spPr/>
        <p:txBody>
          <a:bodyPr/>
          <a:lstStyle/>
          <a:p>
            <a:pPr>
              <a:defRPr/>
            </a:pPr>
            <a:r>
              <a:rPr lang="en-US" dirty="0" smtClean="0">
                <a:latin typeface="Baskerville Old Face" pitchFamily="18" charset="0"/>
              </a:rPr>
              <a:t>Risk Adjustment and the False Claims Act</a:t>
            </a:r>
          </a:p>
        </p:txBody>
      </p:sp>
      <p:sp>
        <p:nvSpPr>
          <p:cNvPr id="95235" name="Rectangle 3"/>
          <p:cNvSpPr>
            <a:spLocks noGrp="1" noChangeArrowheads="1"/>
          </p:cNvSpPr>
          <p:nvPr>
            <p:ph type="body" idx="1"/>
          </p:nvPr>
        </p:nvSpPr>
        <p:spPr/>
        <p:txBody>
          <a:bodyPr/>
          <a:lstStyle/>
          <a:p>
            <a:pPr>
              <a:defRPr/>
            </a:pPr>
            <a:r>
              <a:rPr lang="en-US" sz="2400" dirty="0" smtClean="0">
                <a:latin typeface="Baskerville Old Face" pitchFamily="18" charset="0"/>
              </a:rPr>
              <a:t>The False Claims Act prohibits: </a:t>
            </a:r>
          </a:p>
          <a:p>
            <a:pPr marL="857250" lvl="1" indent="-457200">
              <a:buFont typeface="+mj-lt"/>
              <a:buAutoNum type="alphaLcParenR"/>
              <a:defRPr/>
            </a:pPr>
            <a:r>
              <a:rPr lang="en-US" sz="2400" dirty="0" smtClean="0">
                <a:latin typeface="Baskerville Old Face" pitchFamily="18" charset="0"/>
              </a:rPr>
              <a:t>knowingly presenting (or causing to be presented) to the federal government a false or fraudulent claim for payment or approval;  and</a:t>
            </a:r>
          </a:p>
          <a:p>
            <a:pPr marL="857250" lvl="1" indent="-457200">
              <a:buFont typeface="+mj-lt"/>
              <a:buAutoNum type="alphaLcParenR"/>
              <a:defRPr/>
            </a:pPr>
            <a:r>
              <a:rPr lang="en-US" sz="2400" dirty="0" smtClean="0">
                <a:latin typeface="Baskerville Old Face" pitchFamily="18" charset="0"/>
              </a:rPr>
              <a:t>knowingly concealing or knowingly and improperly avoiding or decreasing an obligation to pay or transmit money or property to the Government.</a:t>
            </a:r>
          </a:p>
          <a:p>
            <a:pPr>
              <a:buFont typeface="Wingdings" pitchFamily="2" charset="2"/>
              <a:buNone/>
              <a:defRPr/>
            </a:pPr>
            <a:r>
              <a:rPr lang="en-US" sz="2400" dirty="0" smtClean="0">
                <a:latin typeface="Baskerville Old Face" pitchFamily="18" charset="0"/>
              </a:rPr>
              <a:t>31 U.S.C. § 3729(a)(1).</a:t>
            </a: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dirty="0" smtClean="0">
                <a:latin typeface="Baskerville Old Face"/>
                <a:cs typeface="Baskerville Old Face"/>
              </a:rPr>
              <a:t>PHILLIPS &amp; COHEN LLP</a:t>
            </a:r>
          </a:p>
          <a:p>
            <a:pPr>
              <a:defRPr/>
            </a:pPr>
            <a:r>
              <a:rPr lang="en-US" sz="1100" dirty="0" smtClean="0">
                <a:latin typeface="Baskerville Old Face"/>
                <a:cs typeface="Baskerville Old Face"/>
              </a:rPr>
              <a:t>www.phillipsandcohen.com</a:t>
            </a:r>
            <a:endParaRPr lang="en-US" sz="1100" dirty="0">
              <a:latin typeface="Baskerville Old Face"/>
              <a:cs typeface="Baskerville Old Fac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A6A340D5-9465-4B57-AF2D-9344DFE8BA2F}" type="slidenum">
              <a:rPr lang="en-US"/>
              <a:pPr>
                <a:defRPr/>
              </a:pPr>
              <a:t>12</a:t>
            </a:fld>
            <a:endParaRPr lang="en-US" dirty="0"/>
          </a:p>
        </p:txBody>
      </p:sp>
      <p:sp>
        <p:nvSpPr>
          <p:cNvPr id="95234" name="Rectangle 2"/>
          <p:cNvSpPr>
            <a:spLocks noGrp="1" noChangeArrowheads="1"/>
          </p:cNvSpPr>
          <p:nvPr>
            <p:ph type="title"/>
          </p:nvPr>
        </p:nvSpPr>
        <p:spPr/>
        <p:txBody>
          <a:bodyPr/>
          <a:lstStyle/>
          <a:p>
            <a:pPr>
              <a:defRPr/>
            </a:pPr>
            <a:r>
              <a:rPr lang="en-US" dirty="0" smtClean="0">
                <a:latin typeface="Baskerville Old Face" pitchFamily="18" charset="0"/>
              </a:rPr>
              <a:t>Risk Adjustment and the False Claims Act</a:t>
            </a:r>
          </a:p>
        </p:txBody>
      </p:sp>
      <p:sp>
        <p:nvSpPr>
          <p:cNvPr id="95235" name="Rectangle 3"/>
          <p:cNvSpPr>
            <a:spLocks noGrp="1" noChangeArrowheads="1"/>
          </p:cNvSpPr>
          <p:nvPr>
            <p:ph type="body" idx="1"/>
          </p:nvPr>
        </p:nvSpPr>
        <p:spPr/>
        <p:txBody>
          <a:bodyPr/>
          <a:lstStyle/>
          <a:p>
            <a:pPr>
              <a:defRPr/>
            </a:pPr>
            <a:r>
              <a:rPr lang="en-US" sz="2400" dirty="0" smtClean="0">
                <a:latin typeface="Baskerville Old Face" pitchFamily="18" charset="0"/>
              </a:rPr>
              <a:t>Any person who violates the FCA is liable for a civil penalty of up to $11,000 for each violation, plus three times the amount of the damages sustained by the United States.  31 U.S.C. § 3729(a)(1).</a:t>
            </a: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dirty="0" smtClean="0">
                <a:latin typeface="Baskerville Old Face"/>
                <a:cs typeface="Baskerville Old Face"/>
              </a:rPr>
              <a:t>PHILLIPS &amp; COHEN LLP</a:t>
            </a:r>
          </a:p>
          <a:p>
            <a:pPr>
              <a:defRPr/>
            </a:pPr>
            <a:r>
              <a:rPr lang="en-US" sz="1100" dirty="0" smtClean="0">
                <a:latin typeface="Baskerville Old Face"/>
                <a:cs typeface="Baskerville Old Face"/>
              </a:rPr>
              <a:t>www.phillipsandcohen.com</a:t>
            </a:r>
            <a:endParaRPr lang="en-US" sz="1100" dirty="0">
              <a:latin typeface="Baskerville Old Face"/>
              <a:cs typeface="Baskerville Old Fac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358CB4E3-0BE2-47DC-A00E-4DEA95FE31EA}" type="slidenum">
              <a:rPr lang="en-US"/>
              <a:pPr>
                <a:defRPr/>
              </a:pPr>
              <a:t>13</a:t>
            </a:fld>
            <a:endParaRPr lang="en-US" dirty="0"/>
          </a:p>
        </p:txBody>
      </p:sp>
      <p:sp>
        <p:nvSpPr>
          <p:cNvPr id="59394" name="Rectangle 2"/>
          <p:cNvSpPr>
            <a:spLocks noGrp="1" noChangeArrowheads="1"/>
          </p:cNvSpPr>
          <p:nvPr>
            <p:ph type="title"/>
          </p:nvPr>
        </p:nvSpPr>
        <p:spPr/>
        <p:txBody>
          <a:bodyPr/>
          <a:lstStyle/>
          <a:p>
            <a:pPr algn="l" eaLnBrk="1" hangingPunct="1">
              <a:defRPr/>
            </a:pPr>
            <a:r>
              <a:rPr lang="en-US" sz="3600" dirty="0" smtClean="0">
                <a:latin typeface="Baskerville Old Face" pitchFamily="18" charset="0"/>
              </a:rPr>
              <a:t>Each Diagnosis Submitted to CMS is a Claim for Payment</a:t>
            </a:r>
          </a:p>
        </p:txBody>
      </p:sp>
      <p:sp>
        <p:nvSpPr>
          <p:cNvPr id="59395" name="Rectangle 3"/>
          <p:cNvSpPr>
            <a:spLocks noGrp="1" noChangeArrowheads="1"/>
          </p:cNvSpPr>
          <p:nvPr>
            <p:ph type="body" idx="1"/>
          </p:nvPr>
        </p:nvSpPr>
        <p:spPr>
          <a:xfrm>
            <a:off x="457200" y="1828800"/>
            <a:ext cx="8229600" cy="4495800"/>
          </a:xfrm>
        </p:spPr>
        <p:txBody>
          <a:bodyPr/>
          <a:lstStyle/>
          <a:p>
            <a:pPr eaLnBrk="1" hangingPunct="1">
              <a:defRPr/>
            </a:pPr>
            <a:r>
              <a:rPr lang="en-US" sz="2800" dirty="0" smtClean="0">
                <a:latin typeface="Baskerville Old Face" pitchFamily="18" charset="0"/>
              </a:rPr>
              <a:t>With every diagnosis, HMOs submit information to CMS asserting the member has the diagnosed condition and received treatment for it:</a:t>
            </a:r>
          </a:p>
          <a:p>
            <a:pPr marL="1752600" lvl="3" indent="-381000" eaLnBrk="1" hangingPunct="1">
              <a:defRPr/>
            </a:pPr>
            <a:r>
              <a:rPr lang="en-US" sz="2400" dirty="0" smtClean="0">
                <a:latin typeface="Baskerville Old Face" pitchFamily="18" charset="0"/>
              </a:rPr>
              <a:t>The member’s Health Insurance Claim (“HIC”) number</a:t>
            </a:r>
          </a:p>
          <a:p>
            <a:pPr marL="1752600" lvl="3" indent="-381000" eaLnBrk="1" hangingPunct="1">
              <a:defRPr/>
            </a:pPr>
            <a:r>
              <a:rPr lang="en-US" sz="2400" dirty="0" smtClean="0">
                <a:latin typeface="Baskerville Old Face" pitchFamily="18" charset="0"/>
              </a:rPr>
              <a:t>The ICD-9-CM diagnosis code</a:t>
            </a:r>
          </a:p>
          <a:p>
            <a:pPr marL="1752600" lvl="3" indent="-381000" eaLnBrk="1" hangingPunct="1">
              <a:defRPr/>
            </a:pPr>
            <a:r>
              <a:rPr lang="en-US" sz="2400" dirty="0" smtClean="0">
                <a:latin typeface="Baskerville Old Face" pitchFamily="18" charset="0"/>
              </a:rPr>
              <a:t>The “service from” date and “service through” date</a:t>
            </a:r>
          </a:p>
          <a:p>
            <a:pPr marL="1752600" lvl="3" indent="-381000" eaLnBrk="1" hangingPunct="1">
              <a:defRPr/>
            </a:pPr>
            <a:r>
              <a:rPr lang="en-US" sz="2400" dirty="0" smtClean="0">
                <a:latin typeface="Baskerville Old Face" pitchFamily="18" charset="0"/>
              </a:rPr>
              <a:t>The provider type</a:t>
            </a:r>
          </a:p>
          <a:p>
            <a:pPr marL="990600" lvl="1" indent="-533400" eaLnBrk="1" hangingPunct="1">
              <a:defRPr/>
            </a:pPr>
            <a:endParaRPr lang="en-US" sz="2400" dirty="0" smtClean="0">
              <a:latin typeface="Baskerville Old Face" pitchFamily="18" charset="0"/>
            </a:endParaRP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dirty="0" smtClean="0">
                <a:latin typeface="Baskerville Old Face"/>
                <a:cs typeface="Baskerville Old Face"/>
              </a:rPr>
              <a:t>PHILLIPS &amp; COHEN LLP</a:t>
            </a:r>
          </a:p>
          <a:p>
            <a:pPr>
              <a:defRPr/>
            </a:pPr>
            <a:r>
              <a:rPr lang="en-US" sz="1100" dirty="0" smtClean="0">
                <a:latin typeface="Baskerville Old Face"/>
                <a:cs typeface="Baskerville Old Face"/>
              </a:rPr>
              <a:t>www.phillipsandcohen.com</a:t>
            </a:r>
            <a:endParaRPr lang="en-US" sz="1100" dirty="0">
              <a:latin typeface="Baskerville Old Face"/>
              <a:cs typeface="Baskerville Old Face"/>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D34DFA01-F431-4E44-8AA9-60ED9A66FBCC}" type="slidenum">
              <a:rPr lang="en-US"/>
              <a:pPr>
                <a:defRPr/>
              </a:pPr>
              <a:t>14</a:t>
            </a:fld>
            <a:endParaRPr lang="en-US" dirty="0"/>
          </a:p>
        </p:txBody>
      </p:sp>
      <p:sp>
        <p:nvSpPr>
          <p:cNvPr id="95234" name="Rectangle 2"/>
          <p:cNvSpPr>
            <a:spLocks noGrp="1" noChangeArrowheads="1"/>
          </p:cNvSpPr>
          <p:nvPr>
            <p:ph type="title"/>
          </p:nvPr>
        </p:nvSpPr>
        <p:spPr/>
        <p:txBody>
          <a:bodyPr/>
          <a:lstStyle/>
          <a:p>
            <a:pPr>
              <a:defRPr/>
            </a:pPr>
            <a:r>
              <a:rPr lang="en-US" dirty="0" smtClean="0">
                <a:latin typeface="Baskerville Old Face" pitchFamily="18" charset="0"/>
              </a:rPr>
              <a:t>Risk Adjustment and the False Claims Act</a:t>
            </a:r>
          </a:p>
        </p:txBody>
      </p:sp>
      <p:sp>
        <p:nvSpPr>
          <p:cNvPr id="95235" name="Rectangle 3"/>
          <p:cNvSpPr>
            <a:spLocks noGrp="1" noChangeArrowheads="1"/>
          </p:cNvSpPr>
          <p:nvPr>
            <p:ph type="body" idx="1"/>
          </p:nvPr>
        </p:nvSpPr>
        <p:spPr/>
        <p:txBody>
          <a:bodyPr/>
          <a:lstStyle/>
          <a:p>
            <a:pPr>
              <a:defRPr/>
            </a:pPr>
            <a:r>
              <a:rPr lang="en-US" sz="2400" dirty="0" smtClean="0">
                <a:latin typeface="Baskerville Old Face" pitchFamily="18" charset="0"/>
              </a:rPr>
              <a:t>Each risk adjustment claim is itself a false statement, if the diagnosis is unsupported</a:t>
            </a:r>
          </a:p>
          <a:p>
            <a:pPr>
              <a:defRPr/>
            </a:pPr>
            <a:r>
              <a:rPr lang="en-US" sz="2400" dirty="0" smtClean="0">
                <a:latin typeface="Baskerville Old Face" pitchFamily="18" charset="0"/>
              </a:rPr>
              <a:t>No separate certification is required to establish falsity</a:t>
            </a:r>
          </a:p>
          <a:p>
            <a:pPr>
              <a:defRPr/>
            </a:pPr>
            <a:r>
              <a:rPr lang="en-US" sz="2400" dirty="0" smtClean="0">
                <a:latin typeface="Baskerville Old Face" pitchFamily="18" charset="0"/>
              </a:rPr>
              <a:t>That being said . . . </a:t>
            </a: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dirty="0" smtClean="0">
                <a:latin typeface="Baskerville Old Face"/>
                <a:cs typeface="Baskerville Old Face"/>
              </a:rPr>
              <a:t>PHILLIPS &amp; COHEN LLP</a:t>
            </a:r>
          </a:p>
          <a:p>
            <a:pPr>
              <a:defRPr/>
            </a:pPr>
            <a:r>
              <a:rPr lang="en-US" sz="1100" dirty="0" smtClean="0">
                <a:latin typeface="Baskerville Old Face"/>
                <a:cs typeface="Baskerville Old Face"/>
              </a:rPr>
              <a:t>www.phillipsandcohen.com</a:t>
            </a:r>
            <a:endParaRPr lang="en-US" sz="1100" dirty="0">
              <a:latin typeface="Baskerville Old Face"/>
              <a:cs typeface="Baskerville Old Fac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6E021375-34A6-4C63-ADF8-4DC510A3FC68}" type="slidenum">
              <a:rPr lang="en-US"/>
              <a:pPr>
                <a:defRPr/>
              </a:pPr>
              <a:t>15</a:t>
            </a:fld>
            <a:endParaRPr lang="en-US" dirty="0"/>
          </a:p>
        </p:txBody>
      </p:sp>
      <p:sp>
        <p:nvSpPr>
          <p:cNvPr id="67586" name="Rectangle 2"/>
          <p:cNvSpPr>
            <a:spLocks noGrp="1" noChangeArrowheads="1"/>
          </p:cNvSpPr>
          <p:nvPr>
            <p:ph type="title"/>
          </p:nvPr>
        </p:nvSpPr>
        <p:spPr>
          <a:xfrm>
            <a:off x="5638800" y="685800"/>
            <a:ext cx="3048000" cy="3657600"/>
          </a:xfrm>
        </p:spPr>
        <p:txBody>
          <a:bodyPr/>
          <a:lstStyle/>
          <a:p>
            <a:pPr algn="l" eaLnBrk="1" hangingPunct="1">
              <a:defRPr/>
            </a:pPr>
            <a:r>
              <a:rPr lang="en-US" sz="2400" dirty="0" smtClean="0">
                <a:latin typeface="Baskerville Old Face" pitchFamily="18" charset="0"/>
              </a:rPr>
              <a:t>Medicare Advantage HMOs must attest to the accuracy of their risk adjustment data on an annual basis.</a:t>
            </a:r>
            <a:br>
              <a:rPr lang="en-US" sz="2400" dirty="0" smtClean="0">
                <a:latin typeface="Baskerville Old Face" pitchFamily="18" charset="0"/>
              </a:rPr>
            </a:br>
            <a:r>
              <a:rPr lang="en-US" sz="2400" dirty="0" smtClean="0">
                <a:latin typeface="Baskerville Old Face" pitchFamily="18" charset="0"/>
              </a:rPr>
              <a:t/>
            </a:r>
            <a:br>
              <a:rPr lang="en-US" sz="2400" dirty="0" smtClean="0">
                <a:latin typeface="Baskerville Old Face" pitchFamily="18" charset="0"/>
              </a:rPr>
            </a:br>
            <a:r>
              <a:rPr lang="en-US" sz="2400" dirty="0" smtClean="0">
                <a:latin typeface="Baskerville Old Face" pitchFamily="18" charset="0"/>
              </a:rPr>
              <a:t/>
            </a:r>
            <a:br>
              <a:rPr lang="en-US" sz="2400" dirty="0" smtClean="0">
                <a:latin typeface="Baskerville Old Face" pitchFamily="18" charset="0"/>
              </a:rPr>
            </a:br>
            <a:endParaRPr lang="en-US" sz="2400" dirty="0" smtClean="0">
              <a:latin typeface="Baskerville Old Face" pitchFamily="18" charset="0"/>
            </a:endParaRPr>
          </a:p>
        </p:txBody>
      </p:sp>
      <p:pic>
        <p:nvPicPr>
          <p:cNvPr id="16388" name="Picture 4" descr="00028374"/>
          <p:cNvPicPr>
            <a:picLocks noChangeAspect="1" noChangeArrowheads="1"/>
          </p:cNvPicPr>
          <p:nvPr/>
        </p:nvPicPr>
        <p:blipFill>
          <a:blip r:embed="rId3" cstate="print">
            <a:lum bright="-12000"/>
            <a:extLst>
              <a:ext uri="{28A0092B-C50C-407E-A947-70E740481C1C}">
                <a14:useLocalDpi xmlns:a14="http://schemas.microsoft.com/office/drawing/2010/main" val="0"/>
              </a:ext>
            </a:extLst>
          </a:blip>
          <a:srcRect/>
          <a:stretch>
            <a:fillRect/>
          </a:stretch>
        </p:blipFill>
        <p:spPr bwMode="auto">
          <a:xfrm>
            <a:off x="228600" y="228600"/>
            <a:ext cx="5003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000283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191000"/>
            <a:ext cx="563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Line 6"/>
          <p:cNvSpPr>
            <a:spLocks noChangeShapeType="1"/>
          </p:cNvSpPr>
          <p:nvPr/>
        </p:nvSpPr>
        <p:spPr bwMode="auto">
          <a:xfrm>
            <a:off x="1981200" y="2362200"/>
            <a:ext cx="1371600" cy="205740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2"/>
          </p:nvPr>
        </p:nvSpPr>
        <p:spPr/>
        <p:txBody>
          <a:bodyPr/>
          <a:lstStyle/>
          <a:p>
            <a:pPr>
              <a:defRPr/>
            </a:pPr>
            <a:fld id="{6E206780-CD85-46C9-A894-EBEEEF86F6E7}" type="slidenum">
              <a:rPr lang="en-US"/>
              <a:pPr>
                <a:defRPr/>
              </a:pPr>
              <a:t>16</a:t>
            </a:fld>
            <a:endParaRPr lang="en-US" dirty="0"/>
          </a:p>
        </p:txBody>
      </p:sp>
      <p:sp>
        <p:nvSpPr>
          <p:cNvPr id="70658" name="Rectangle 2"/>
          <p:cNvSpPr>
            <a:spLocks noGrp="1" noChangeArrowheads="1"/>
          </p:cNvSpPr>
          <p:nvPr>
            <p:ph type="title"/>
          </p:nvPr>
        </p:nvSpPr>
        <p:spPr>
          <a:xfrm>
            <a:off x="914400" y="1828800"/>
            <a:ext cx="7543800" cy="1676400"/>
          </a:xfrm>
        </p:spPr>
        <p:txBody>
          <a:bodyPr/>
          <a:lstStyle/>
          <a:p>
            <a:pPr eaLnBrk="1" hangingPunct="1">
              <a:defRPr/>
            </a:pPr>
            <a:r>
              <a:rPr lang="en-US" sz="4000" u="sng" dirty="0" smtClean="0">
                <a:latin typeface="Baskerville Old Face" pitchFamily="18" charset="0"/>
              </a:rPr>
              <a:t>United States v. </a:t>
            </a:r>
            <a:r>
              <a:rPr lang="en-US" sz="4000" u="sng" dirty="0" err="1" smtClean="0">
                <a:latin typeface="Baskerville Old Face" pitchFamily="18" charset="0"/>
              </a:rPr>
              <a:t>Janke</a:t>
            </a:r>
            <a:endParaRPr lang="en-US" sz="4000" u="sng" smtClean="0">
              <a:latin typeface="Baskerville Old Face" pitchFamily="18" charset="0"/>
            </a:endParaRP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smtClean="0">
                <a:latin typeface="Baskerville Old Face"/>
                <a:cs typeface="Baskerville Old Face"/>
              </a:rPr>
              <a:t>PHILLIPS &amp; COHEN LLP</a:t>
            </a:r>
          </a:p>
          <a:p>
            <a:pPr>
              <a:defRPr/>
            </a:pPr>
            <a:r>
              <a:rPr lang="en-US" sz="1100" err="1" smtClean="0">
                <a:latin typeface="Baskerville Old Face"/>
                <a:cs typeface="Baskerville Old Face"/>
              </a:rPr>
              <a:t>www.phillipsandcohen.com</a:t>
            </a:r>
            <a:endParaRPr lang="en-US" sz="1100">
              <a:latin typeface="Baskerville Old Face"/>
              <a:cs typeface="Baskerville Old Fac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9F01C476-A304-40D8-BB23-7DD1684B4CA4}" type="slidenum">
              <a:rPr lang="en-US"/>
              <a:pPr>
                <a:defRPr/>
              </a:pPr>
              <a:t>17</a:t>
            </a:fld>
            <a:endParaRPr lang="en-US"/>
          </a:p>
        </p:txBody>
      </p:sp>
      <p:sp>
        <p:nvSpPr>
          <p:cNvPr id="64514" name="Rectangle 2"/>
          <p:cNvSpPr>
            <a:spLocks noGrp="1" noChangeArrowheads="1"/>
          </p:cNvSpPr>
          <p:nvPr>
            <p:ph type="title"/>
          </p:nvPr>
        </p:nvSpPr>
        <p:spPr>
          <a:xfrm>
            <a:off x="5486400" y="533400"/>
            <a:ext cx="3657600" cy="2514600"/>
          </a:xfrm>
        </p:spPr>
        <p:txBody>
          <a:bodyPr/>
          <a:lstStyle/>
          <a:p>
            <a:pPr algn="l" eaLnBrk="1" hangingPunct="1">
              <a:defRPr/>
            </a:pPr>
            <a:r>
              <a:rPr lang="en-US" sz="2400" smtClean="0">
                <a:latin typeface="Baskerville Old Face" pitchFamily="18" charset="0"/>
              </a:rPr>
              <a:t/>
            </a:r>
            <a:br>
              <a:rPr lang="en-US" sz="2400" smtClean="0">
                <a:latin typeface="Baskerville Old Face" pitchFamily="18" charset="0"/>
              </a:rPr>
            </a:br>
            <a:r>
              <a:rPr lang="en-US" sz="2400" u="sng" smtClean="0">
                <a:latin typeface="Baskerville Old Face" pitchFamily="18" charset="0"/>
              </a:rPr>
              <a:t/>
            </a:r>
            <a:br>
              <a:rPr lang="en-US" sz="2400" u="sng" smtClean="0">
                <a:latin typeface="Baskerville Old Face" pitchFamily="18" charset="0"/>
              </a:rPr>
            </a:br>
            <a:r>
              <a:rPr lang="en-US" sz="2400" u="sng" smtClean="0">
                <a:latin typeface="Baskerville Old Face" pitchFamily="18" charset="0"/>
              </a:rPr>
              <a:t>United States v. Janke</a:t>
            </a:r>
            <a:r>
              <a:rPr lang="en-US" sz="2400" smtClean="0">
                <a:latin typeface="Baskerville Old Face" pitchFamily="18" charset="0"/>
              </a:rPr>
              <a:t>,               09-CV-14044-Moore-Lynch       (S.D. Fla. Feb. 10, 2009)</a:t>
            </a:r>
            <a:br>
              <a:rPr lang="en-US" sz="2400" smtClean="0">
                <a:latin typeface="Baskerville Old Face" pitchFamily="18" charset="0"/>
              </a:rPr>
            </a:br>
            <a:r>
              <a:rPr lang="en-US" sz="2400" smtClean="0">
                <a:latin typeface="Baskerville Old Face" pitchFamily="18" charset="0"/>
              </a:rPr>
              <a:t/>
            </a:r>
            <a:br>
              <a:rPr lang="en-US" sz="2400" smtClean="0">
                <a:latin typeface="Baskerville Old Face" pitchFamily="18" charset="0"/>
              </a:rPr>
            </a:br>
            <a:r>
              <a:rPr lang="en-US" sz="2400" smtClean="0">
                <a:latin typeface="Baskerville Old Face" pitchFamily="18" charset="0"/>
              </a:rPr>
              <a:t/>
            </a:r>
            <a:br>
              <a:rPr lang="en-US" sz="2400" smtClean="0">
                <a:latin typeface="Baskerville Old Face" pitchFamily="18" charset="0"/>
              </a:rPr>
            </a:br>
            <a:endParaRPr lang="en-US" sz="2000" smtClean="0">
              <a:solidFill>
                <a:schemeClr val="tx1"/>
              </a:solidFill>
              <a:latin typeface="Baskerville Old Face" pitchFamily="18" charset="0"/>
            </a:endParaRPr>
          </a:p>
        </p:txBody>
      </p:sp>
      <p:pic>
        <p:nvPicPr>
          <p:cNvPr id="18436" name="Picture 5" descr="111111111111111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502443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 Box 7"/>
          <p:cNvSpPr txBox="1">
            <a:spLocks noChangeArrowheads="1"/>
          </p:cNvSpPr>
          <p:nvPr/>
        </p:nvSpPr>
        <p:spPr bwMode="auto">
          <a:xfrm>
            <a:off x="5638800" y="3657600"/>
            <a:ext cx="3124200" cy="701675"/>
          </a:xfrm>
          <a:prstGeom prst="rect">
            <a:avLst/>
          </a:prstGeom>
          <a:noFill/>
          <a:ln w="9525">
            <a:noFill/>
            <a:miter lim="800000"/>
            <a:headEnd/>
            <a:tailEnd/>
          </a:ln>
          <a:effectLst/>
        </p:spPr>
        <p:txBody>
          <a:bodyPr>
            <a:spAutoFit/>
          </a:bodyPr>
          <a:lstStyle/>
          <a:p>
            <a:pPr>
              <a:defRPr/>
            </a:pPr>
            <a:r>
              <a:rPr lang="en-US" sz="2000">
                <a:effectLst>
                  <a:outerShdw blurRad="38100" dist="38100" dir="2700000" algn="tl">
                    <a:srgbClr val="000000"/>
                  </a:outerShdw>
                </a:effectLst>
              </a:rPr>
              <a:t>Settled for $22.6 million in November 2010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51B6BD79-BA33-4517-A36B-4773B2DDFEF7}" type="slidenum">
              <a:rPr lang="en-US"/>
              <a:pPr>
                <a:defRPr/>
              </a:pPr>
              <a:t>18</a:t>
            </a:fld>
            <a:endParaRPr lang="en-US"/>
          </a:p>
        </p:txBody>
      </p:sp>
      <p:sp>
        <p:nvSpPr>
          <p:cNvPr id="89090" name="Rectangle 2"/>
          <p:cNvSpPr>
            <a:spLocks noGrp="1" noChangeArrowheads="1"/>
          </p:cNvSpPr>
          <p:nvPr>
            <p:ph type="title"/>
          </p:nvPr>
        </p:nvSpPr>
        <p:spPr/>
        <p:txBody>
          <a:bodyPr/>
          <a:lstStyle/>
          <a:p>
            <a:pPr>
              <a:defRPr/>
            </a:pPr>
            <a:r>
              <a:rPr lang="en-US" sz="3600" u="sng" smtClean="0">
                <a:latin typeface="Baskerville Old Face" pitchFamily="18" charset="0"/>
              </a:rPr>
              <a:t>United States v. Janke</a:t>
            </a:r>
          </a:p>
        </p:txBody>
      </p:sp>
      <p:sp>
        <p:nvSpPr>
          <p:cNvPr id="89091" name="Rectangle 3"/>
          <p:cNvSpPr>
            <a:spLocks noGrp="1" noChangeArrowheads="1"/>
          </p:cNvSpPr>
          <p:nvPr>
            <p:ph type="body" idx="1"/>
          </p:nvPr>
        </p:nvSpPr>
        <p:spPr>
          <a:xfrm>
            <a:off x="457200" y="1600200"/>
            <a:ext cx="8229600" cy="4114800"/>
          </a:xfrm>
        </p:spPr>
        <p:txBody>
          <a:bodyPr/>
          <a:lstStyle/>
          <a:p>
            <a:pPr>
              <a:defRPr/>
            </a:pPr>
            <a:r>
              <a:rPr lang="en-GB" sz="2400" dirty="0" smtClean="0">
                <a:latin typeface="Baskerville Old Face" pitchFamily="18" charset="0"/>
              </a:rPr>
              <a:t>MA plan used coding reviewers to submit diagnosis codes to CMS that were not documented in the medical record or supported by an actual medical condition</a:t>
            </a:r>
          </a:p>
          <a:p>
            <a:pPr lvl="1">
              <a:defRPr/>
            </a:pPr>
            <a:r>
              <a:rPr lang="en-GB" sz="2000" dirty="0" smtClean="0">
                <a:latin typeface="Baskerville Old Face" pitchFamily="18" charset="0"/>
              </a:rPr>
              <a:t>Data sweeps to find additional codes</a:t>
            </a:r>
          </a:p>
          <a:p>
            <a:pPr>
              <a:defRPr/>
            </a:pPr>
            <a:r>
              <a:rPr lang="en-GB" sz="2400" dirty="0" smtClean="0">
                <a:latin typeface="Baskerville Old Face" pitchFamily="18" charset="0"/>
              </a:rPr>
              <a:t>MA plan submitted codes via an automated system that could not delete unsupported or false claims</a:t>
            </a:r>
          </a:p>
          <a:p>
            <a:pPr lvl="1">
              <a:defRPr/>
            </a:pPr>
            <a:r>
              <a:rPr lang="en-GB" sz="2000" dirty="0" smtClean="0">
                <a:latin typeface="Baskerville Old Face" pitchFamily="18" charset="0"/>
              </a:rPr>
              <a:t>Example: reviewers are unable to submit delete codes when they find erroneous data (there is an “add” function, though)</a:t>
            </a:r>
          </a:p>
          <a:p>
            <a:pPr>
              <a:buFont typeface="Wingdings" pitchFamily="2" charset="2"/>
              <a:buNone/>
              <a:defRPr/>
            </a:pPr>
            <a:endParaRPr lang="en-US" sz="2400" dirty="0" smtClean="0">
              <a:latin typeface="Baskerville Old Face" pitchFamily="18" charset="0"/>
            </a:endParaRP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smtClean="0">
                <a:latin typeface="Baskerville Old Face"/>
                <a:cs typeface="Baskerville Old Face"/>
              </a:rPr>
              <a:t>PHILLIPS &amp; COHEN LLP</a:t>
            </a:r>
          </a:p>
          <a:p>
            <a:pPr>
              <a:defRPr/>
            </a:pPr>
            <a:r>
              <a:rPr lang="en-US" sz="1100" err="1" smtClean="0">
                <a:latin typeface="Baskerville Old Face"/>
                <a:cs typeface="Baskerville Old Face"/>
              </a:rPr>
              <a:t>www.phillipsandcohen.com</a:t>
            </a:r>
            <a:endParaRPr lang="en-US" sz="1100">
              <a:latin typeface="Baskerville Old Face"/>
              <a:cs typeface="Baskerville Old Fac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p>
            <a:pPr>
              <a:defRPr/>
            </a:pPr>
            <a:fld id="{F71AC7D6-3022-43C4-81DA-0D3C72FAC1B2}" type="slidenum">
              <a:rPr lang="en-US"/>
              <a:pPr>
                <a:defRPr/>
              </a:pPr>
              <a:t>19</a:t>
            </a:fld>
            <a:endParaRPr lang="en-US"/>
          </a:p>
        </p:txBody>
      </p:sp>
      <p:pic>
        <p:nvPicPr>
          <p:cNvPr id="20483" name="Picture 4" descr="222222222222222222222222222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28600" y="228600"/>
            <a:ext cx="502443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descr="222222222222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648200"/>
            <a:ext cx="57912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Line 8"/>
          <p:cNvSpPr>
            <a:spLocks noChangeShapeType="1"/>
          </p:cNvSpPr>
          <p:nvPr/>
        </p:nvSpPr>
        <p:spPr bwMode="auto">
          <a:xfrm>
            <a:off x="1676400" y="3962400"/>
            <a:ext cx="1752600" cy="83820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6" name="Text Box 9"/>
          <p:cNvSpPr txBox="1">
            <a:spLocks noChangeArrowheads="1"/>
          </p:cNvSpPr>
          <p:nvPr/>
        </p:nvSpPr>
        <p:spPr bwMode="auto">
          <a:xfrm>
            <a:off x="5486400" y="2514600"/>
            <a:ext cx="3200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askerville Old Face" pitchFamily="18" charset="0"/>
              </a:defRPr>
            </a:lvl1pPr>
            <a:lvl2pPr marL="742950" indent="-285750">
              <a:defRPr>
                <a:solidFill>
                  <a:schemeClr val="tx1"/>
                </a:solidFill>
                <a:latin typeface="Baskerville Old Face" pitchFamily="18" charset="0"/>
              </a:defRPr>
            </a:lvl2pPr>
            <a:lvl3pPr marL="1143000" indent="-228600">
              <a:defRPr>
                <a:solidFill>
                  <a:schemeClr val="tx1"/>
                </a:solidFill>
                <a:latin typeface="Baskerville Old Face" pitchFamily="18" charset="0"/>
              </a:defRPr>
            </a:lvl3pPr>
            <a:lvl4pPr marL="1600200" indent="-228600">
              <a:defRPr>
                <a:solidFill>
                  <a:schemeClr val="tx1"/>
                </a:solidFill>
                <a:latin typeface="Baskerville Old Face" pitchFamily="18" charset="0"/>
              </a:defRPr>
            </a:lvl4pPr>
            <a:lvl5pPr marL="2057400" indent="-22860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a:spcBef>
                <a:spcPct val="50000"/>
              </a:spcBef>
            </a:pPr>
            <a:r>
              <a:rPr lang="en-US"/>
              <a:t>CMS Extrapolated Audit Results to Assess Damages from Risk Adjustment Fraud</a:t>
            </a:r>
          </a:p>
        </p:txBody>
      </p:sp>
      <p:sp>
        <p:nvSpPr>
          <p:cNvPr id="65548" name="Rectangle 12"/>
          <p:cNvSpPr>
            <a:spLocks noChangeArrowheads="1"/>
          </p:cNvSpPr>
          <p:nvPr/>
        </p:nvSpPr>
        <p:spPr bwMode="auto">
          <a:xfrm>
            <a:off x="5486400" y="685800"/>
            <a:ext cx="3657600" cy="2647950"/>
          </a:xfrm>
          <a:prstGeom prst="rect">
            <a:avLst/>
          </a:prstGeom>
          <a:noFill/>
          <a:ln w="9525">
            <a:noFill/>
            <a:miter lim="800000"/>
            <a:headEnd/>
            <a:tailEnd/>
          </a:ln>
          <a:effectLst/>
        </p:spPr>
        <p:txBody>
          <a:bodyPr>
            <a:spAutoFit/>
          </a:bodyPr>
          <a:lstStyle/>
          <a:p>
            <a:pPr>
              <a:defRPr/>
            </a:pPr>
            <a:r>
              <a:rPr lang="en-US" sz="2400" u="sng">
                <a:solidFill>
                  <a:schemeClr val="tx2"/>
                </a:solidFill>
                <a:effectLst>
                  <a:outerShdw blurRad="38100" dist="38100" dir="2700000" algn="tl">
                    <a:srgbClr val="000000"/>
                  </a:outerShdw>
                </a:effectLst>
              </a:rPr>
              <a:t/>
            </a:r>
            <a:br>
              <a:rPr lang="en-US" sz="2400" u="sng">
                <a:solidFill>
                  <a:schemeClr val="tx2"/>
                </a:solidFill>
                <a:effectLst>
                  <a:outerShdw blurRad="38100" dist="38100" dir="2700000" algn="tl">
                    <a:srgbClr val="000000"/>
                  </a:outerShdw>
                </a:effectLst>
              </a:rPr>
            </a:br>
            <a:r>
              <a:rPr lang="en-US" sz="2400" u="sng">
                <a:solidFill>
                  <a:schemeClr val="tx2"/>
                </a:solidFill>
                <a:effectLst>
                  <a:outerShdw blurRad="38100" dist="38100" dir="2700000" algn="tl">
                    <a:srgbClr val="000000"/>
                  </a:outerShdw>
                </a:effectLst>
              </a:rPr>
              <a:t>United States v. Janke</a:t>
            </a:r>
            <a:r>
              <a:rPr lang="en-US" sz="2400">
                <a:solidFill>
                  <a:schemeClr val="tx2"/>
                </a:solidFill>
                <a:effectLst>
                  <a:outerShdw blurRad="38100" dist="38100" dir="2700000" algn="tl">
                    <a:srgbClr val="000000"/>
                  </a:outerShdw>
                </a:effectLst>
              </a:rPr>
              <a:t>,               09-CV-14044-Moore-Lynch       (S.D. Fla. Feb. 10, 2009)</a:t>
            </a:r>
            <a:br>
              <a:rPr lang="en-US" sz="2400">
                <a:solidFill>
                  <a:schemeClr val="tx2"/>
                </a:solidFill>
                <a:effectLst>
                  <a:outerShdw blurRad="38100" dist="38100" dir="2700000" algn="tl">
                    <a:srgbClr val="000000"/>
                  </a:outerShdw>
                </a:effectLst>
              </a:rPr>
            </a:br>
            <a:r>
              <a:rPr lang="en-US" sz="2400">
                <a:solidFill>
                  <a:schemeClr val="tx2"/>
                </a:solidFill>
                <a:effectLst>
                  <a:outerShdw blurRad="38100" dist="38100" dir="2700000" algn="tl">
                    <a:srgbClr val="000000"/>
                  </a:outerShdw>
                </a:effectLst>
              </a:rPr>
              <a:t/>
            </a:r>
            <a:br>
              <a:rPr lang="en-US" sz="2400">
                <a:solidFill>
                  <a:schemeClr val="tx2"/>
                </a:solidFill>
                <a:effectLst>
                  <a:outerShdw blurRad="38100" dist="38100" dir="2700000" algn="tl">
                    <a:srgbClr val="000000"/>
                  </a:outerShdw>
                </a:effectLst>
              </a:rPr>
            </a:br>
            <a:r>
              <a:rPr lang="en-US" sz="2400">
                <a:solidFill>
                  <a:schemeClr val="tx2"/>
                </a:solidFill>
                <a:effectLst>
                  <a:outerShdw blurRad="38100" dist="38100" dir="2700000" algn="tl">
                    <a:srgbClr val="000000"/>
                  </a:outerShdw>
                </a:effectLst>
              </a:rPr>
              <a:t/>
            </a:r>
            <a:br>
              <a:rPr lang="en-US" sz="2400">
                <a:solidFill>
                  <a:schemeClr val="tx2"/>
                </a:solidFill>
                <a:effectLst>
                  <a:outerShdw blurRad="38100" dist="38100" dir="2700000" algn="tl">
                    <a:srgbClr val="000000"/>
                  </a:outerShdw>
                </a:effectLst>
              </a:rPr>
            </a:br>
            <a:endParaRPr lang="en-US" sz="2400">
              <a:solidFill>
                <a:schemeClr val="tx2"/>
              </a:solidFill>
              <a:effectLst>
                <a:outerShdw blurRad="38100" dist="38100" dir="2700000" algn="tl">
                  <a:srgbClr val="000000"/>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BE9DA220-D635-4E48-AB48-59836F2E719B}" type="slidenum">
              <a:rPr lang="en-US" sz="1400">
                <a:effectLst>
                  <a:outerShdw blurRad="38100" dist="38100" dir="2700000" algn="tl">
                    <a:srgbClr val="000000"/>
                  </a:outerShdw>
                </a:effectLst>
                <a:latin typeface="Arial" charset="0"/>
              </a:rPr>
              <a:pPr algn="r" eaLnBrk="1" hangingPunct="1">
                <a:defRPr/>
              </a:pPr>
              <a:t>2</a:t>
            </a:fld>
            <a:endParaRPr lang="en-US" sz="1400" dirty="0">
              <a:effectLst>
                <a:outerShdw blurRad="38100" dist="38100" dir="2700000" algn="tl">
                  <a:srgbClr val="000000"/>
                </a:outerShdw>
              </a:effectLst>
              <a:latin typeface="Arial" charset="0"/>
            </a:endParaRPr>
          </a:p>
        </p:txBody>
      </p:sp>
      <p:sp>
        <p:nvSpPr>
          <p:cNvPr id="95234" name="Rectangle 2"/>
          <p:cNvSpPr>
            <a:spLocks noGrp="1" noChangeArrowheads="1"/>
          </p:cNvSpPr>
          <p:nvPr>
            <p:ph type="title" idx="4294967295"/>
          </p:nvPr>
        </p:nvSpPr>
        <p:spPr/>
        <p:txBody>
          <a:bodyPr/>
          <a:lstStyle/>
          <a:p>
            <a:pPr>
              <a:defRPr/>
            </a:pPr>
            <a:r>
              <a:rPr lang="en-US" dirty="0" smtClean="0">
                <a:latin typeface="Baskerville Old Face" pitchFamily="18" charset="0"/>
              </a:rPr>
              <a:t>Overview of Risk Adjustment Fraud</a:t>
            </a:r>
          </a:p>
        </p:txBody>
      </p:sp>
      <p:sp>
        <p:nvSpPr>
          <p:cNvPr id="95235" name="Rectangle 3"/>
          <p:cNvSpPr>
            <a:spLocks noGrp="1" noChangeArrowheads="1"/>
          </p:cNvSpPr>
          <p:nvPr>
            <p:ph type="body" idx="4294967295"/>
          </p:nvPr>
        </p:nvSpPr>
        <p:spPr/>
        <p:txBody>
          <a:bodyPr/>
          <a:lstStyle/>
          <a:p>
            <a:pPr>
              <a:defRPr/>
            </a:pPr>
            <a:r>
              <a:rPr lang="en-US" sz="2800" dirty="0" smtClean="0">
                <a:latin typeface="Baskerville Old Face" pitchFamily="18" charset="0"/>
              </a:rPr>
              <a:t>Risk adjustment fraud is essentially “upcoding” for diagnosis codes</a:t>
            </a:r>
          </a:p>
          <a:p>
            <a:pPr lvl="1">
              <a:defRPr/>
            </a:pPr>
            <a:r>
              <a:rPr lang="en-US" sz="2400" u="sng" dirty="0" smtClean="0">
                <a:latin typeface="Baskerville Old Face" pitchFamily="18" charset="0"/>
              </a:rPr>
              <a:t>Traditional Upcoding</a:t>
            </a:r>
            <a:r>
              <a:rPr lang="en-US" sz="2400" dirty="0" smtClean="0">
                <a:latin typeface="Baskerville Old Face" pitchFamily="18" charset="0"/>
              </a:rPr>
              <a:t>: doctors and hospitals, paid by the procedure, claim payment for procedures they did not truly perform, or for a more complex version of the procedure they did perform</a:t>
            </a:r>
          </a:p>
          <a:p>
            <a:pPr lvl="1">
              <a:defRPr/>
            </a:pPr>
            <a:r>
              <a:rPr lang="en-US" sz="2400" u="sng" dirty="0" smtClean="0">
                <a:latin typeface="Baskerville Old Face" pitchFamily="18" charset="0"/>
              </a:rPr>
              <a:t>Risk Adjustment Upcoding</a:t>
            </a:r>
            <a:r>
              <a:rPr lang="en-US" sz="2400" dirty="0" smtClean="0">
                <a:latin typeface="Baskerville Old Face" pitchFamily="18" charset="0"/>
              </a:rPr>
              <a:t>: Medicare Advantage (“MA”) HMOs, paid in large part by their members’ health status, claim payment for diagnoses they do not have/were not treated for</a:t>
            </a:r>
          </a:p>
        </p:txBody>
      </p:sp>
      <p:sp>
        <p:nvSpPr>
          <p:cNvPr id="7" name="Footer Placeholder 6"/>
          <p:cNvSpPr>
            <a:spLocks noGrp="1"/>
          </p:cNvSpPr>
          <p:nvPr>
            <p:ph type="ftr" sz="quarter" idx="11"/>
          </p:nvPr>
        </p:nvSpPr>
        <p:spPr>
          <a:xfrm>
            <a:off x="1676400" y="6019800"/>
            <a:ext cx="5715000" cy="688975"/>
          </a:xfrm>
        </p:spPr>
        <p:txBody>
          <a:bodyPr/>
          <a:lstStyle/>
          <a:p>
            <a:pPr>
              <a:defRPr/>
            </a:pPr>
            <a:r>
              <a:rPr lang="en-US" dirty="0" smtClean="0">
                <a:latin typeface="Baskerville Old Face"/>
                <a:cs typeface="Baskerville Old Face"/>
              </a:rPr>
              <a:t>PHILLIPS &amp; COHEN LLP</a:t>
            </a:r>
          </a:p>
          <a:p>
            <a:pPr>
              <a:defRPr/>
            </a:pPr>
            <a:r>
              <a:rPr lang="en-US" sz="1100" dirty="0" smtClean="0">
                <a:latin typeface="Baskerville Old Face"/>
                <a:cs typeface="Baskerville Old Face"/>
              </a:rPr>
              <a:t>www.phillipsandcohen.com</a:t>
            </a:r>
            <a:endParaRPr lang="en-US" sz="1100" dirty="0">
              <a:latin typeface="Baskerville Old Face"/>
              <a:cs typeface="Baskerville Old Fac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2"/>
          </p:nvPr>
        </p:nvSpPr>
        <p:spPr/>
        <p:txBody>
          <a:bodyPr/>
          <a:lstStyle/>
          <a:p>
            <a:pPr>
              <a:defRPr/>
            </a:pPr>
            <a:fld id="{3A1092F8-FA1F-43A0-A018-E8D3CD3CE61C}" type="slidenum">
              <a:rPr lang="en-US"/>
              <a:pPr>
                <a:defRPr/>
              </a:pPr>
              <a:t>20</a:t>
            </a:fld>
            <a:endParaRPr lang="en-US"/>
          </a:p>
        </p:txBody>
      </p:sp>
      <p:sp>
        <p:nvSpPr>
          <p:cNvPr id="70658" name="Rectangle 2"/>
          <p:cNvSpPr>
            <a:spLocks noGrp="1" noChangeArrowheads="1"/>
          </p:cNvSpPr>
          <p:nvPr>
            <p:ph type="title"/>
          </p:nvPr>
        </p:nvSpPr>
        <p:spPr>
          <a:xfrm>
            <a:off x="914400" y="1828800"/>
            <a:ext cx="7543800" cy="1676400"/>
          </a:xfrm>
        </p:spPr>
        <p:txBody>
          <a:bodyPr/>
          <a:lstStyle/>
          <a:p>
            <a:pPr eaLnBrk="1" hangingPunct="1">
              <a:defRPr/>
            </a:pPr>
            <a:r>
              <a:rPr lang="en-US" sz="4000" dirty="0" smtClean="0">
                <a:latin typeface="Baskerville Old Face" pitchFamily="18" charset="0"/>
              </a:rPr>
              <a:t>Pending Unsealed Cases Involving Medicare Advantage Plans and Risk Adjustment Fraud</a:t>
            </a: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smtClean="0">
                <a:latin typeface="Baskerville Old Face"/>
                <a:cs typeface="Baskerville Old Face"/>
              </a:rPr>
              <a:t>PHILLIPS &amp; COHEN LLP</a:t>
            </a:r>
          </a:p>
          <a:p>
            <a:pPr>
              <a:defRPr/>
            </a:pPr>
            <a:r>
              <a:rPr lang="en-US" sz="1100" err="1" smtClean="0">
                <a:latin typeface="Baskerville Old Face"/>
                <a:cs typeface="Baskerville Old Face"/>
              </a:rPr>
              <a:t>www.phillipsandcohen.com</a:t>
            </a:r>
            <a:endParaRPr lang="en-US" sz="1100">
              <a:latin typeface="Baskerville Old Face"/>
              <a:cs typeface="Baskerville Old Face"/>
            </a:endParaRPr>
          </a:p>
        </p:txBody>
      </p:sp>
    </p:spTree>
    <p:extLst>
      <p:ext uri="{BB962C8B-B14F-4D97-AF65-F5344CB8AC3E}">
        <p14:creationId xmlns:p14="http://schemas.microsoft.com/office/powerpoint/2010/main" val="2636913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51B6BD79-BA33-4517-A36B-4773B2DDFEF7}" type="slidenum">
              <a:rPr lang="en-US"/>
              <a:pPr>
                <a:defRPr/>
              </a:pPr>
              <a:t>21</a:t>
            </a:fld>
            <a:endParaRPr lang="en-US"/>
          </a:p>
        </p:txBody>
      </p:sp>
      <p:sp>
        <p:nvSpPr>
          <p:cNvPr id="89090" name="Rectangle 2"/>
          <p:cNvSpPr>
            <a:spLocks noGrp="1" noChangeArrowheads="1"/>
          </p:cNvSpPr>
          <p:nvPr>
            <p:ph type="title"/>
          </p:nvPr>
        </p:nvSpPr>
        <p:spPr/>
        <p:txBody>
          <a:bodyPr/>
          <a:lstStyle/>
          <a:p>
            <a:pPr>
              <a:defRPr/>
            </a:pPr>
            <a:r>
              <a:rPr lang="en-US" sz="3600" dirty="0" smtClean="0">
                <a:latin typeface="Baskerville Old Face" pitchFamily="18" charset="0"/>
              </a:rPr>
              <a:t>Pending unsealed cases</a:t>
            </a:r>
            <a:endParaRPr lang="en-US" sz="3600" u="sng" dirty="0" smtClean="0">
              <a:latin typeface="Baskerville Old Face" pitchFamily="18" charset="0"/>
            </a:endParaRPr>
          </a:p>
        </p:txBody>
      </p:sp>
      <p:sp>
        <p:nvSpPr>
          <p:cNvPr id="89091" name="Rectangle 3"/>
          <p:cNvSpPr>
            <a:spLocks noGrp="1" noChangeArrowheads="1"/>
          </p:cNvSpPr>
          <p:nvPr>
            <p:ph type="body" idx="1"/>
          </p:nvPr>
        </p:nvSpPr>
        <p:spPr>
          <a:xfrm>
            <a:off x="457200" y="1676400"/>
            <a:ext cx="8229600" cy="4114800"/>
          </a:xfrm>
        </p:spPr>
        <p:txBody>
          <a:bodyPr/>
          <a:lstStyle/>
          <a:p>
            <a:pPr>
              <a:defRPr/>
            </a:pPr>
            <a:r>
              <a:rPr lang="en-US" sz="2400" u="sng" dirty="0">
                <a:latin typeface="Baskerville Old Face" pitchFamily="18" charset="0"/>
              </a:rPr>
              <a:t>United States </a:t>
            </a:r>
            <a:r>
              <a:rPr lang="en-US" sz="2400" i="1" u="sng" dirty="0">
                <a:latin typeface="Baskerville Old Face" pitchFamily="18" charset="0"/>
              </a:rPr>
              <a:t>ex rel.</a:t>
            </a:r>
            <a:r>
              <a:rPr lang="en-US" sz="2400" u="sng" dirty="0">
                <a:latin typeface="Baskerville Old Face" pitchFamily="18" charset="0"/>
              </a:rPr>
              <a:t> Valdez v. </a:t>
            </a:r>
            <a:r>
              <a:rPr lang="en-US" sz="2400" u="sng" dirty="0" err="1">
                <a:latin typeface="Baskerville Old Face" pitchFamily="18" charset="0"/>
              </a:rPr>
              <a:t>Aveta</a:t>
            </a:r>
            <a:r>
              <a:rPr lang="en-US" sz="2400" u="sng" dirty="0">
                <a:latin typeface="Baskerville Old Face" pitchFamily="18" charset="0"/>
              </a:rPr>
              <a:t>, Inc. </a:t>
            </a:r>
            <a:r>
              <a:rPr lang="en-US" sz="2400" i="1" u="sng" dirty="0">
                <a:latin typeface="Baskerville Old Face" pitchFamily="18" charset="0"/>
              </a:rPr>
              <a:t>et al</a:t>
            </a:r>
            <a:r>
              <a:rPr lang="en-US" sz="2400" u="sng" dirty="0">
                <a:latin typeface="Baskerville Old Face" pitchFamily="18" charset="0"/>
              </a:rPr>
              <a:t>.</a:t>
            </a:r>
            <a:r>
              <a:rPr lang="en-US" sz="2400" dirty="0">
                <a:latin typeface="Baskerville Old Face" pitchFamily="18" charset="0"/>
              </a:rPr>
              <a:t>, </a:t>
            </a:r>
            <a:r>
              <a:rPr lang="en-US" sz="2400" dirty="0" smtClean="0">
                <a:latin typeface="Baskerville Old Face" pitchFamily="18" charset="0"/>
              </a:rPr>
              <a:t>            </a:t>
            </a:r>
            <a:r>
              <a:rPr lang="en-US" sz="2400" dirty="0">
                <a:latin typeface="Baskerville Old Face" pitchFamily="18" charset="0"/>
              </a:rPr>
              <a:t/>
            </a:r>
            <a:br>
              <a:rPr lang="en-US" sz="2400" dirty="0">
                <a:latin typeface="Baskerville Old Face" pitchFamily="18" charset="0"/>
              </a:rPr>
            </a:br>
            <a:r>
              <a:rPr lang="en-US" sz="2400" dirty="0">
                <a:latin typeface="Baskerville Old Face" pitchFamily="18" charset="0"/>
              </a:rPr>
              <a:t>No. </a:t>
            </a:r>
            <a:r>
              <a:rPr lang="en-US" sz="2400" dirty="0" smtClean="0">
                <a:latin typeface="Baskerville Old Face" pitchFamily="18" charset="0"/>
              </a:rPr>
              <a:t>3:15cv1140 (</a:t>
            </a:r>
            <a:r>
              <a:rPr lang="en-US" sz="2400" dirty="0">
                <a:latin typeface="Baskerville Old Face" pitchFamily="18" charset="0"/>
              </a:rPr>
              <a:t>D. P.R.)</a:t>
            </a:r>
            <a:endParaRPr lang="en-GB" sz="2400" dirty="0" smtClean="0">
              <a:latin typeface="Baskerville Old Face" pitchFamily="18" charset="0"/>
            </a:endParaRPr>
          </a:p>
          <a:p>
            <a:pPr lvl="1">
              <a:defRPr/>
            </a:pPr>
            <a:r>
              <a:rPr lang="en-GB" sz="2000" dirty="0" smtClean="0">
                <a:latin typeface="Baskerville Old Face" pitchFamily="18" charset="0"/>
              </a:rPr>
              <a:t>The complaint alleges that MA plans submitted inflated Risk Adjustment Factor scores based on diagnosis codes reported by Puerto Rican physicians and hospitals.</a:t>
            </a:r>
          </a:p>
          <a:p>
            <a:pPr lvl="1">
              <a:defRPr/>
            </a:pPr>
            <a:r>
              <a:rPr lang="en-GB" sz="2000" dirty="0" smtClean="0">
                <a:latin typeface="Baskerville Old Face" pitchFamily="18" charset="0"/>
              </a:rPr>
              <a:t>The complaint alleges that risk scores were unsupported by the patients’ medical records.</a:t>
            </a:r>
          </a:p>
          <a:p>
            <a:pPr>
              <a:defRPr/>
            </a:pPr>
            <a:endParaRPr lang="en-GB" sz="2000" dirty="0" smtClean="0">
              <a:latin typeface="Baskerville Old Face" pitchFamily="18" charset="0"/>
            </a:endParaRPr>
          </a:p>
          <a:p>
            <a:pPr>
              <a:buFont typeface="Wingdings" pitchFamily="2" charset="2"/>
              <a:buNone/>
              <a:defRPr/>
            </a:pPr>
            <a:endParaRPr lang="en-US" sz="2400" dirty="0" smtClean="0">
              <a:latin typeface="Baskerville Old Face" pitchFamily="18" charset="0"/>
            </a:endParaRP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dirty="0" smtClean="0">
                <a:latin typeface="Baskerville Old Face"/>
                <a:cs typeface="Baskerville Old Face"/>
              </a:rPr>
              <a:t>PHILLIPS &amp; COHEN LLP</a:t>
            </a:r>
          </a:p>
          <a:p>
            <a:pPr>
              <a:defRPr/>
            </a:pPr>
            <a:r>
              <a:rPr lang="en-US" sz="1100" dirty="0" smtClean="0">
                <a:latin typeface="Baskerville Old Face"/>
                <a:cs typeface="Baskerville Old Face"/>
              </a:rPr>
              <a:t>www.phillipsandcohen.com</a:t>
            </a:r>
            <a:endParaRPr lang="en-US" sz="1100" dirty="0">
              <a:latin typeface="Baskerville Old Face"/>
              <a:cs typeface="Baskerville Old Face"/>
            </a:endParaRPr>
          </a:p>
        </p:txBody>
      </p:sp>
    </p:spTree>
    <p:extLst>
      <p:ext uri="{BB962C8B-B14F-4D97-AF65-F5344CB8AC3E}">
        <p14:creationId xmlns:p14="http://schemas.microsoft.com/office/powerpoint/2010/main" val="4030763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51B6BD79-BA33-4517-A36B-4773B2DDFEF7}" type="slidenum">
              <a:rPr lang="en-US"/>
              <a:pPr>
                <a:defRPr/>
              </a:pPr>
              <a:t>22</a:t>
            </a:fld>
            <a:endParaRPr lang="en-US"/>
          </a:p>
        </p:txBody>
      </p:sp>
      <p:sp>
        <p:nvSpPr>
          <p:cNvPr id="89090" name="Rectangle 2"/>
          <p:cNvSpPr>
            <a:spLocks noGrp="1" noChangeArrowheads="1"/>
          </p:cNvSpPr>
          <p:nvPr>
            <p:ph type="title"/>
          </p:nvPr>
        </p:nvSpPr>
        <p:spPr/>
        <p:txBody>
          <a:bodyPr/>
          <a:lstStyle/>
          <a:p>
            <a:pPr>
              <a:defRPr/>
            </a:pPr>
            <a:r>
              <a:rPr lang="en-US" sz="3600" dirty="0" smtClean="0">
                <a:latin typeface="Baskerville Old Face" pitchFamily="18" charset="0"/>
              </a:rPr>
              <a:t>Pending unsealed cases</a:t>
            </a:r>
            <a:endParaRPr lang="en-US" sz="3600" u="sng" dirty="0" smtClean="0">
              <a:latin typeface="Baskerville Old Face" pitchFamily="18" charset="0"/>
            </a:endParaRPr>
          </a:p>
        </p:txBody>
      </p:sp>
      <p:sp>
        <p:nvSpPr>
          <p:cNvPr id="89091" name="Rectangle 3"/>
          <p:cNvSpPr>
            <a:spLocks noGrp="1" noChangeArrowheads="1"/>
          </p:cNvSpPr>
          <p:nvPr>
            <p:ph type="body" idx="1"/>
          </p:nvPr>
        </p:nvSpPr>
        <p:spPr>
          <a:xfrm>
            <a:off x="457200" y="1676400"/>
            <a:ext cx="8229600" cy="4114800"/>
          </a:xfrm>
        </p:spPr>
        <p:txBody>
          <a:bodyPr/>
          <a:lstStyle/>
          <a:p>
            <a:pPr>
              <a:defRPr/>
            </a:pPr>
            <a:r>
              <a:rPr lang="en-US" sz="2400" u="sng" dirty="0">
                <a:latin typeface="Baskerville Old Face" pitchFamily="18" charset="0"/>
              </a:rPr>
              <a:t>United States </a:t>
            </a:r>
            <a:r>
              <a:rPr lang="en-US" sz="2400" i="1" u="sng" dirty="0">
                <a:latin typeface="Baskerville Old Face" pitchFamily="18" charset="0"/>
              </a:rPr>
              <a:t>ex rel.</a:t>
            </a:r>
            <a:r>
              <a:rPr lang="en-US" sz="2400" u="sng" dirty="0">
                <a:latin typeface="Baskerville Old Face" pitchFamily="18" charset="0"/>
              </a:rPr>
              <a:t> </a:t>
            </a:r>
            <a:r>
              <a:rPr lang="es-ES" sz="2400" u="sng" dirty="0" smtClean="0">
                <a:latin typeface="Baskerville Old Face" pitchFamily="18" charset="0"/>
              </a:rPr>
              <a:t>ex </a:t>
            </a:r>
            <a:r>
              <a:rPr lang="es-ES" sz="2400" u="sng" dirty="0" err="1">
                <a:latin typeface="Baskerville Old Face" pitchFamily="18" charset="0"/>
              </a:rPr>
              <a:t>rel.</a:t>
            </a:r>
            <a:r>
              <a:rPr lang="es-ES" sz="2400" u="sng" dirty="0">
                <a:latin typeface="Baskerville Old Face" pitchFamily="18" charset="0"/>
              </a:rPr>
              <a:t> Graves v. Plaza Medical Centers, et al., </a:t>
            </a:r>
            <a:r>
              <a:rPr lang="es-ES" sz="2400" u="sng" dirty="0" smtClean="0">
                <a:latin typeface="Baskerville Old Face" pitchFamily="18" charset="0"/>
              </a:rPr>
              <a:t>No</a:t>
            </a:r>
            <a:r>
              <a:rPr lang="es-ES" sz="2400" u="sng" dirty="0">
                <a:latin typeface="Baskerville Old Face" pitchFamily="18" charset="0"/>
              </a:rPr>
              <a:t>. 8:13cv1348 (C.D. Cal.) </a:t>
            </a:r>
            <a:endParaRPr lang="en-GB" sz="2400" dirty="0" smtClean="0">
              <a:latin typeface="Baskerville Old Face" pitchFamily="18" charset="0"/>
            </a:endParaRPr>
          </a:p>
          <a:p>
            <a:pPr lvl="1">
              <a:defRPr/>
            </a:pPr>
            <a:r>
              <a:rPr lang="en-US" sz="2000" dirty="0">
                <a:latin typeface="Baskerville Old Face" pitchFamily="18" charset="0"/>
              </a:rPr>
              <a:t>In a recent ruling on a motion to dismiss, the district court upheld a magistrate judge’s opinion holding that a doctor systematically “</a:t>
            </a:r>
            <a:r>
              <a:rPr lang="en-US" sz="2000" dirty="0" err="1">
                <a:latin typeface="Baskerville Old Face" pitchFamily="18" charset="0"/>
              </a:rPr>
              <a:t>upcoded</a:t>
            </a:r>
            <a:r>
              <a:rPr lang="en-US" sz="2000" dirty="0">
                <a:latin typeface="Baskerville Old Face" pitchFamily="18" charset="0"/>
              </a:rPr>
              <a:t>” patient diagnoses to increase their risk adjustment factors, and a MA plan knowingly failed to correct  the issues despite audits of patient files.</a:t>
            </a:r>
            <a:endParaRPr lang="en-GB" sz="2000" dirty="0" smtClean="0">
              <a:latin typeface="Baskerville Old Face" pitchFamily="18" charset="0"/>
            </a:endParaRPr>
          </a:p>
          <a:p>
            <a:pPr>
              <a:buFont typeface="Wingdings" pitchFamily="2" charset="2"/>
              <a:buNone/>
              <a:defRPr/>
            </a:pPr>
            <a:endParaRPr lang="en-US" sz="2400" dirty="0" smtClean="0">
              <a:latin typeface="Baskerville Old Face" pitchFamily="18" charset="0"/>
            </a:endParaRP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dirty="0" smtClean="0">
                <a:latin typeface="Baskerville Old Face"/>
                <a:cs typeface="Baskerville Old Face"/>
              </a:rPr>
              <a:t>PHILLIPS &amp; COHEN LLP</a:t>
            </a:r>
          </a:p>
          <a:p>
            <a:pPr>
              <a:defRPr/>
            </a:pPr>
            <a:r>
              <a:rPr lang="en-US" sz="1100" dirty="0" smtClean="0">
                <a:latin typeface="Baskerville Old Face"/>
                <a:cs typeface="Baskerville Old Face"/>
              </a:rPr>
              <a:t>www.phillipsandcohen.com</a:t>
            </a:r>
            <a:endParaRPr lang="en-US" sz="1100" dirty="0">
              <a:latin typeface="Baskerville Old Face"/>
              <a:cs typeface="Baskerville Old Face"/>
            </a:endParaRPr>
          </a:p>
        </p:txBody>
      </p:sp>
    </p:spTree>
    <p:extLst>
      <p:ext uri="{BB962C8B-B14F-4D97-AF65-F5344CB8AC3E}">
        <p14:creationId xmlns:p14="http://schemas.microsoft.com/office/powerpoint/2010/main" val="4030763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51B6BD79-BA33-4517-A36B-4773B2DDFEF7}" type="slidenum">
              <a:rPr lang="en-US"/>
              <a:pPr>
                <a:defRPr/>
              </a:pPr>
              <a:t>23</a:t>
            </a:fld>
            <a:endParaRPr lang="en-US"/>
          </a:p>
        </p:txBody>
      </p:sp>
      <p:sp>
        <p:nvSpPr>
          <p:cNvPr id="89090" name="Rectangle 2"/>
          <p:cNvSpPr>
            <a:spLocks noGrp="1" noChangeArrowheads="1"/>
          </p:cNvSpPr>
          <p:nvPr>
            <p:ph type="title"/>
          </p:nvPr>
        </p:nvSpPr>
        <p:spPr/>
        <p:txBody>
          <a:bodyPr/>
          <a:lstStyle/>
          <a:p>
            <a:pPr>
              <a:defRPr/>
            </a:pPr>
            <a:r>
              <a:rPr lang="en-US" sz="3600" dirty="0" smtClean="0">
                <a:latin typeface="Baskerville Old Face" pitchFamily="18" charset="0"/>
              </a:rPr>
              <a:t>Pending unsealed cases</a:t>
            </a:r>
            <a:endParaRPr lang="en-US" sz="3600" u="sng" dirty="0" smtClean="0">
              <a:latin typeface="Baskerville Old Face" pitchFamily="18" charset="0"/>
            </a:endParaRPr>
          </a:p>
        </p:txBody>
      </p:sp>
      <p:sp>
        <p:nvSpPr>
          <p:cNvPr id="89091" name="Rectangle 3"/>
          <p:cNvSpPr>
            <a:spLocks noGrp="1" noChangeArrowheads="1"/>
          </p:cNvSpPr>
          <p:nvPr>
            <p:ph type="body" idx="1"/>
          </p:nvPr>
        </p:nvSpPr>
        <p:spPr>
          <a:xfrm>
            <a:off x="457200" y="1676400"/>
            <a:ext cx="8229600" cy="4114800"/>
          </a:xfrm>
        </p:spPr>
        <p:txBody>
          <a:bodyPr/>
          <a:lstStyle/>
          <a:p>
            <a:pPr>
              <a:defRPr/>
            </a:pPr>
            <a:r>
              <a:rPr lang="fr-FR" sz="2400" u="sng" dirty="0" smtClean="0">
                <a:latin typeface="Baskerville Old Face" pitchFamily="18" charset="0"/>
              </a:rPr>
              <a:t>United </a:t>
            </a:r>
            <a:r>
              <a:rPr lang="fr-FR" sz="2400" u="sng" dirty="0">
                <a:latin typeface="Baskerville Old Face" pitchFamily="18" charset="0"/>
              </a:rPr>
              <a:t>States </a:t>
            </a:r>
            <a:r>
              <a:rPr lang="fr-FR" sz="2400" i="1" u="sng" dirty="0">
                <a:latin typeface="Baskerville Old Face" pitchFamily="18" charset="0"/>
              </a:rPr>
              <a:t>ex </a:t>
            </a:r>
            <a:r>
              <a:rPr lang="fr-FR" sz="2400" i="1" u="sng" dirty="0" err="1">
                <a:latin typeface="Baskerville Old Face" pitchFamily="18" charset="0"/>
              </a:rPr>
              <a:t>rel</a:t>
            </a:r>
            <a:r>
              <a:rPr lang="fr-FR" sz="2400" u="sng" dirty="0">
                <a:latin typeface="Baskerville Old Face" pitchFamily="18" charset="0"/>
              </a:rPr>
              <a:t>. </a:t>
            </a:r>
            <a:r>
              <a:rPr lang="fr-FR" sz="2400" u="sng" dirty="0" err="1">
                <a:latin typeface="Baskerville Old Face" pitchFamily="18" charset="0"/>
              </a:rPr>
              <a:t>Silingo</a:t>
            </a:r>
            <a:r>
              <a:rPr lang="fr-FR" sz="2400" u="sng" dirty="0">
                <a:latin typeface="Baskerville Old Face" pitchFamily="18" charset="0"/>
              </a:rPr>
              <a:t>, </a:t>
            </a:r>
            <a:r>
              <a:rPr lang="fr-FR" sz="2400" i="1" u="sng" dirty="0">
                <a:latin typeface="Baskerville Old Face" pitchFamily="18" charset="0"/>
              </a:rPr>
              <a:t>et al</a:t>
            </a:r>
            <a:r>
              <a:rPr lang="fr-FR" sz="2400" u="sng" dirty="0">
                <a:latin typeface="Baskerville Old Face" pitchFamily="18" charset="0"/>
              </a:rPr>
              <a:t>., v. Mobile </a:t>
            </a:r>
            <a:r>
              <a:rPr lang="fr-FR" sz="2400" u="sng" dirty="0" err="1">
                <a:latin typeface="Baskerville Old Face" pitchFamily="18" charset="0"/>
              </a:rPr>
              <a:t>Medical</a:t>
            </a:r>
            <a:r>
              <a:rPr lang="fr-FR" sz="2400" u="sng" dirty="0">
                <a:latin typeface="Baskerville Old Face" pitchFamily="18" charset="0"/>
              </a:rPr>
              <a:t> </a:t>
            </a:r>
            <a:r>
              <a:rPr lang="fr-FR" sz="2400" u="sng" dirty="0" err="1">
                <a:latin typeface="Baskerville Old Face" pitchFamily="18" charset="0"/>
              </a:rPr>
              <a:t>Examination</a:t>
            </a:r>
            <a:r>
              <a:rPr lang="fr-FR" sz="2400" u="sng" dirty="0">
                <a:latin typeface="Baskerville Old Face" pitchFamily="18" charset="0"/>
              </a:rPr>
              <a:t> Services Inc., et al., No. 1:10cv23382 (S.D. Fla.)</a:t>
            </a:r>
            <a:r>
              <a:rPr lang="es-ES" sz="2400" u="sng" dirty="0" smtClean="0">
                <a:latin typeface="Baskerville Old Face" pitchFamily="18" charset="0"/>
              </a:rPr>
              <a:t>) </a:t>
            </a:r>
            <a:endParaRPr lang="en-GB" sz="2400" dirty="0" smtClean="0">
              <a:latin typeface="Baskerville Old Face" pitchFamily="18" charset="0"/>
            </a:endParaRPr>
          </a:p>
          <a:p>
            <a:pPr lvl="1">
              <a:defRPr/>
            </a:pPr>
            <a:r>
              <a:rPr lang="en-US" sz="2000" dirty="0" smtClean="0">
                <a:latin typeface="Baskerville Old Face" pitchFamily="18" charset="0"/>
              </a:rPr>
              <a:t>The </a:t>
            </a:r>
            <a:r>
              <a:rPr lang="en-US" sz="2000" dirty="0">
                <a:latin typeface="Baskerville Old Face" pitchFamily="18" charset="0"/>
              </a:rPr>
              <a:t>complaint alleges that defendant Mobile Medical Examination Services systematically </a:t>
            </a:r>
            <a:r>
              <a:rPr lang="en-US" sz="2000" dirty="0" err="1">
                <a:latin typeface="Baskerville Old Face" pitchFamily="18" charset="0"/>
              </a:rPr>
              <a:t>upcoded</a:t>
            </a:r>
            <a:r>
              <a:rPr lang="en-US" sz="2000" dirty="0">
                <a:latin typeface="Baskerville Old Face" pitchFamily="18" charset="0"/>
              </a:rPr>
              <a:t> patients to increase their risk scores without performing a face-to-face evaluation under the supervision of a physician.</a:t>
            </a:r>
          </a:p>
          <a:p>
            <a:pPr lvl="1">
              <a:defRPr/>
            </a:pPr>
            <a:r>
              <a:rPr lang="en-US" sz="2000" dirty="0">
                <a:latin typeface="Baskerville Old Face" pitchFamily="18" charset="0"/>
              </a:rPr>
              <a:t>Health plans then “turned a blind eye to the truth” and failed to properly certify or validate the claims submitted by Mobile Medical Examination Services.</a:t>
            </a:r>
            <a:endParaRPr lang="en-US" sz="2000" dirty="0" smtClean="0">
              <a:latin typeface="Baskerville Old Face" pitchFamily="18" charset="0"/>
            </a:endParaRP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dirty="0" smtClean="0">
                <a:latin typeface="Baskerville Old Face"/>
                <a:cs typeface="Baskerville Old Face"/>
              </a:rPr>
              <a:t>PHILLIPS &amp; COHEN LLP</a:t>
            </a:r>
          </a:p>
          <a:p>
            <a:pPr>
              <a:defRPr/>
            </a:pPr>
            <a:r>
              <a:rPr lang="en-US" sz="1100" dirty="0" smtClean="0">
                <a:latin typeface="Baskerville Old Face"/>
                <a:cs typeface="Baskerville Old Face"/>
              </a:rPr>
              <a:t>www.phillipsandcohen.com</a:t>
            </a:r>
            <a:endParaRPr lang="en-US" sz="1100" dirty="0">
              <a:latin typeface="Baskerville Old Face"/>
              <a:cs typeface="Baskerville Old Face"/>
            </a:endParaRPr>
          </a:p>
        </p:txBody>
      </p:sp>
    </p:spTree>
    <p:extLst>
      <p:ext uri="{BB962C8B-B14F-4D97-AF65-F5344CB8AC3E}">
        <p14:creationId xmlns:p14="http://schemas.microsoft.com/office/powerpoint/2010/main" val="1273897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51B6BD79-BA33-4517-A36B-4773B2DDFEF7}" type="slidenum">
              <a:rPr lang="en-US"/>
              <a:pPr>
                <a:defRPr/>
              </a:pPr>
              <a:t>24</a:t>
            </a:fld>
            <a:endParaRPr lang="en-US"/>
          </a:p>
        </p:txBody>
      </p:sp>
      <p:sp>
        <p:nvSpPr>
          <p:cNvPr id="89090" name="Rectangle 2"/>
          <p:cNvSpPr>
            <a:spLocks noGrp="1" noChangeArrowheads="1"/>
          </p:cNvSpPr>
          <p:nvPr>
            <p:ph type="title"/>
          </p:nvPr>
        </p:nvSpPr>
        <p:spPr/>
        <p:txBody>
          <a:bodyPr/>
          <a:lstStyle/>
          <a:p>
            <a:pPr>
              <a:defRPr/>
            </a:pPr>
            <a:r>
              <a:rPr lang="en-US" sz="3600" dirty="0" smtClean="0">
                <a:latin typeface="Baskerville Old Face" pitchFamily="18" charset="0"/>
              </a:rPr>
              <a:t>Pending unsealed cases</a:t>
            </a:r>
            <a:endParaRPr lang="en-US" sz="3600" u="sng" dirty="0" smtClean="0">
              <a:latin typeface="Baskerville Old Face" pitchFamily="18" charset="0"/>
            </a:endParaRPr>
          </a:p>
        </p:txBody>
      </p:sp>
      <p:sp>
        <p:nvSpPr>
          <p:cNvPr id="89091" name="Rectangle 3"/>
          <p:cNvSpPr>
            <a:spLocks noGrp="1" noChangeArrowheads="1"/>
          </p:cNvSpPr>
          <p:nvPr>
            <p:ph type="body" idx="1"/>
          </p:nvPr>
        </p:nvSpPr>
        <p:spPr>
          <a:xfrm>
            <a:off x="457200" y="1676400"/>
            <a:ext cx="8229600" cy="4114800"/>
          </a:xfrm>
        </p:spPr>
        <p:txBody>
          <a:bodyPr/>
          <a:lstStyle/>
          <a:p>
            <a:pPr>
              <a:defRPr/>
            </a:pPr>
            <a:r>
              <a:rPr lang="en-US" sz="2400" u="sng" dirty="0">
                <a:latin typeface="Baskerville Old Face" pitchFamily="18" charset="0"/>
              </a:rPr>
              <a:t>United States </a:t>
            </a:r>
            <a:r>
              <a:rPr lang="en-US" sz="2400" i="1" u="sng" dirty="0">
                <a:latin typeface="Baskerville Old Face" pitchFamily="18" charset="0"/>
              </a:rPr>
              <a:t>ex rel.</a:t>
            </a:r>
            <a:r>
              <a:rPr lang="en-US" sz="2400" u="sng" dirty="0">
                <a:latin typeface="Baskerville Old Face" pitchFamily="18" charset="0"/>
              </a:rPr>
              <a:t> </a:t>
            </a:r>
            <a:r>
              <a:rPr lang="en-US" sz="2400" u="sng" dirty="0" smtClean="0">
                <a:latin typeface="Baskerville Old Face" pitchFamily="18" charset="0"/>
              </a:rPr>
              <a:t>Conte v</a:t>
            </a:r>
            <a:r>
              <a:rPr lang="en-US" sz="2400" u="sng" dirty="0">
                <a:latin typeface="Baskerville Old Face" pitchFamily="18" charset="0"/>
              </a:rPr>
              <a:t>. Blue Cross Blue Shield of South Carolina, </a:t>
            </a:r>
            <a:r>
              <a:rPr lang="en-US" sz="2400" i="1" u="sng" dirty="0">
                <a:latin typeface="Baskerville Old Face" pitchFamily="18" charset="0"/>
              </a:rPr>
              <a:t>et al.</a:t>
            </a:r>
            <a:r>
              <a:rPr lang="en-US" sz="2400" u="sng" dirty="0">
                <a:latin typeface="Baskerville Old Face" pitchFamily="18" charset="0"/>
              </a:rPr>
              <a:t>, No. 3:13-cv-2251-CMC (D. S.C</a:t>
            </a:r>
            <a:r>
              <a:rPr lang="en-US" sz="2400" u="sng" dirty="0" smtClean="0">
                <a:latin typeface="Baskerville Old Face" pitchFamily="18" charset="0"/>
              </a:rPr>
              <a:t>.)</a:t>
            </a:r>
          </a:p>
          <a:p>
            <a:pPr lvl="1">
              <a:defRPr/>
            </a:pPr>
            <a:r>
              <a:rPr lang="en-US" sz="2000" dirty="0" smtClean="0">
                <a:latin typeface="Baskerville Old Face" pitchFamily="18" charset="0"/>
              </a:rPr>
              <a:t>Due to a critical and fatal coding error, the Complaint alleges that procedure </a:t>
            </a:r>
            <a:r>
              <a:rPr lang="en-US" sz="2000" dirty="0">
                <a:latin typeface="Baskerville Old Face" pitchFamily="18" charset="0"/>
              </a:rPr>
              <a:t>codes </a:t>
            </a:r>
            <a:r>
              <a:rPr lang="en-US" sz="2000" dirty="0" smtClean="0">
                <a:latin typeface="Baskerville Old Face" pitchFamily="18" charset="0"/>
              </a:rPr>
              <a:t>submitted to CMS by the defendants were inaccurate and unverifiable.</a:t>
            </a:r>
          </a:p>
          <a:p>
            <a:pPr lvl="1">
              <a:defRPr/>
            </a:pPr>
            <a:r>
              <a:rPr lang="en-US" sz="2000" dirty="0" smtClean="0">
                <a:latin typeface="Baskerville Old Face" pitchFamily="18" charset="0"/>
              </a:rPr>
              <a:t>According to the whistleblowers, the defendants were alerted to the coding errors and in fact forced them to stop submitting inaccurate, unverifiable false claims to the government, but the defendants refused to correct previous false claims submitted to the government and retaliated against one whistleblower.</a:t>
            </a:r>
            <a:endParaRPr lang="en-US" sz="2400" dirty="0" smtClean="0">
              <a:latin typeface="Baskerville Old Face" pitchFamily="18" charset="0"/>
            </a:endParaRP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dirty="0" smtClean="0">
                <a:latin typeface="Baskerville Old Face"/>
                <a:cs typeface="Baskerville Old Face"/>
              </a:rPr>
              <a:t>PHILLIPS &amp; COHEN LLP</a:t>
            </a:r>
          </a:p>
          <a:p>
            <a:pPr>
              <a:defRPr/>
            </a:pPr>
            <a:r>
              <a:rPr lang="en-US" sz="1100" dirty="0" smtClean="0">
                <a:latin typeface="Baskerville Old Face"/>
                <a:cs typeface="Baskerville Old Face"/>
              </a:rPr>
              <a:t>www.phillipsandcohen.com</a:t>
            </a:r>
            <a:endParaRPr lang="en-US" sz="1100" dirty="0">
              <a:latin typeface="Baskerville Old Face"/>
              <a:cs typeface="Baskerville Old Face"/>
            </a:endParaRPr>
          </a:p>
        </p:txBody>
      </p:sp>
    </p:spTree>
    <p:extLst>
      <p:ext uri="{BB962C8B-B14F-4D97-AF65-F5344CB8AC3E}">
        <p14:creationId xmlns:p14="http://schemas.microsoft.com/office/powerpoint/2010/main" val="102226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51B6BD79-BA33-4517-A36B-4773B2DDFEF7}" type="slidenum">
              <a:rPr lang="en-US"/>
              <a:pPr>
                <a:defRPr/>
              </a:pPr>
              <a:t>25</a:t>
            </a:fld>
            <a:endParaRPr lang="en-US"/>
          </a:p>
        </p:txBody>
      </p:sp>
      <p:sp>
        <p:nvSpPr>
          <p:cNvPr id="89090" name="Rectangle 2"/>
          <p:cNvSpPr>
            <a:spLocks noGrp="1" noChangeArrowheads="1"/>
          </p:cNvSpPr>
          <p:nvPr>
            <p:ph type="title"/>
          </p:nvPr>
        </p:nvSpPr>
        <p:spPr/>
        <p:txBody>
          <a:bodyPr/>
          <a:lstStyle/>
          <a:p>
            <a:pPr>
              <a:defRPr/>
            </a:pPr>
            <a:r>
              <a:rPr lang="en-US" sz="3600" dirty="0" smtClean="0">
                <a:latin typeface="Baskerville Old Face" pitchFamily="18" charset="0"/>
              </a:rPr>
              <a:t>Pending unsealed cases</a:t>
            </a:r>
            <a:endParaRPr lang="en-US" sz="3600" u="sng" dirty="0" smtClean="0">
              <a:latin typeface="Baskerville Old Face" pitchFamily="18" charset="0"/>
            </a:endParaRPr>
          </a:p>
        </p:txBody>
      </p:sp>
      <p:sp>
        <p:nvSpPr>
          <p:cNvPr id="89091" name="Rectangle 3"/>
          <p:cNvSpPr>
            <a:spLocks noGrp="1" noChangeArrowheads="1"/>
          </p:cNvSpPr>
          <p:nvPr>
            <p:ph type="body" idx="1"/>
          </p:nvPr>
        </p:nvSpPr>
        <p:spPr>
          <a:xfrm>
            <a:off x="457200" y="1676400"/>
            <a:ext cx="8229600" cy="4114800"/>
          </a:xfrm>
        </p:spPr>
        <p:txBody>
          <a:bodyPr/>
          <a:lstStyle/>
          <a:p>
            <a:pPr>
              <a:defRPr/>
            </a:pPr>
            <a:r>
              <a:rPr lang="en-US" sz="2400" u="sng" dirty="0">
                <a:latin typeface="Baskerville Old Face" pitchFamily="18" charset="0"/>
              </a:rPr>
              <a:t>United States </a:t>
            </a:r>
            <a:r>
              <a:rPr lang="en-US" sz="2400" i="1" u="sng" dirty="0">
                <a:latin typeface="Baskerville Old Face" pitchFamily="18" charset="0"/>
              </a:rPr>
              <a:t>ex rel.</a:t>
            </a:r>
            <a:r>
              <a:rPr lang="en-US" sz="2400" u="sng" dirty="0">
                <a:latin typeface="Baskerville Old Face" pitchFamily="18" charset="0"/>
              </a:rPr>
              <a:t> Ledesma v. </a:t>
            </a:r>
            <a:r>
              <a:rPr lang="en-US" sz="2400" u="sng" dirty="0" err="1">
                <a:latin typeface="Baskerville Old Face" pitchFamily="18" charset="0"/>
              </a:rPr>
              <a:t>Censeo</a:t>
            </a:r>
            <a:r>
              <a:rPr lang="en-US" sz="2400" u="sng" dirty="0">
                <a:latin typeface="Baskerville Old Face" pitchFamily="18" charset="0"/>
              </a:rPr>
              <a:t> Health LLC, </a:t>
            </a:r>
            <a:r>
              <a:rPr lang="en-US" sz="2400" i="1" u="sng" dirty="0">
                <a:latin typeface="Baskerville Old Face" pitchFamily="18" charset="0"/>
              </a:rPr>
              <a:t>et al.</a:t>
            </a:r>
            <a:r>
              <a:rPr lang="en-US" sz="2400" u="sng" dirty="0">
                <a:latin typeface="Baskerville Old Face" pitchFamily="18" charset="0"/>
              </a:rPr>
              <a:t>, No. 3:14-CV-0118-M (N.D. </a:t>
            </a:r>
            <a:r>
              <a:rPr lang="en-US" sz="2400" u="sng" dirty="0" err="1">
                <a:latin typeface="Baskerville Old Face" pitchFamily="18" charset="0"/>
              </a:rPr>
              <a:t>Tx</a:t>
            </a:r>
            <a:r>
              <a:rPr lang="en-US" sz="2400" u="sng" dirty="0" smtClean="0">
                <a:latin typeface="Baskerville Old Face" pitchFamily="18" charset="0"/>
              </a:rPr>
              <a:t>.)</a:t>
            </a:r>
            <a:endParaRPr lang="en-GB" sz="2400" dirty="0" smtClean="0">
              <a:latin typeface="Baskerville Old Face" pitchFamily="18" charset="0"/>
            </a:endParaRPr>
          </a:p>
          <a:p>
            <a:pPr lvl="1">
              <a:defRPr/>
            </a:pPr>
            <a:r>
              <a:rPr lang="en-US" sz="1800" dirty="0" smtClean="0">
                <a:latin typeface="Baskerville Old Face" pitchFamily="18" charset="0"/>
              </a:rPr>
              <a:t>The Complaint alleges </a:t>
            </a:r>
            <a:r>
              <a:rPr lang="en-US" sz="1800" dirty="0">
                <a:latin typeface="Baskerville Old Face" pitchFamily="18" charset="0"/>
              </a:rPr>
              <a:t>that </a:t>
            </a:r>
            <a:r>
              <a:rPr lang="en-US" sz="1800" dirty="0" smtClean="0">
                <a:latin typeface="Baskerville Old Face" pitchFamily="18" charset="0"/>
              </a:rPr>
              <a:t>the defendant developed </a:t>
            </a:r>
            <a:r>
              <a:rPr lang="en-US" sz="1800" dirty="0">
                <a:latin typeface="Baskerville Old Face" pitchFamily="18" charset="0"/>
              </a:rPr>
              <a:t>an algorithm to identify patients who </a:t>
            </a:r>
            <a:r>
              <a:rPr lang="en-US" sz="1800" dirty="0" smtClean="0">
                <a:latin typeface="Baskerville Old Face" pitchFamily="18" charset="0"/>
              </a:rPr>
              <a:t>previously suffered from conditions </a:t>
            </a:r>
            <a:r>
              <a:rPr lang="en-US" sz="1800" dirty="0">
                <a:latin typeface="Baskerville Old Face" pitchFamily="18" charset="0"/>
              </a:rPr>
              <a:t>that would </a:t>
            </a:r>
            <a:r>
              <a:rPr lang="en-US" sz="1800" dirty="0" smtClean="0">
                <a:latin typeface="Baskerville Old Face" pitchFamily="18" charset="0"/>
              </a:rPr>
              <a:t>increase their </a:t>
            </a:r>
            <a:r>
              <a:rPr lang="en-US" sz="1800" dirty="0">
                <a:latin typeface="Baskerville Old Face" pitchFamily="18" charset="0"/>
              </a:rPr>
              <a:t>risk-adjusted capitation payments and </a:t>
            </a:r>
            <a:r>
              <a:rPr lang="en-US" sz="1800" dirty="0" smtClean="0">
                <a:latin typeface="Baskerville Old Face" pitchFamily="18" charset="0"/>
              </a:rPr>
              <a:t>sends “physicians” </a:t>
            </a:r>
            <a:r>
              <a:rPr lang="en-US" sz="1800" dirty="0">
                <a:latin typeface="Baskerville Old Face" pitchFamily="18" charset="0"/>
              </a:rPr>
              <a:t>to conduct "in home assessments" of these </a:t>
            </a:r>
            <a:r>
              <a:rPr lang="en-US" sz="1800" dirty="0" smtClean="0">
                <a:latin typeface="Baskerville Old Face" pitchFamily="18" charset="0"/>
              </a:rPr>
              <a:t>patients, then submits the old diagnoses to CMS. These </a:t>
            </a:r>
            <a:r>
              <a:rPr lang="en-US" sz="1800" dirty="0">
                <a:latin typeface="Baskerville Old Face" pitchFamily="18" charset="0"/>
              </a:rPr>
              <a:t>visits usually did not result in any follow-up care, but were rather exclusively to increase risk adjustment scores</a:t>
            </a:r>
            <a:r>
              <a:rPr lang="en-US" sz="1800" dirty="0" smtClean="0">
                <a:latin typeface="Baskerville Old Face" pitchFamily="18" charset="0"/>
              </a:rPr>
              <a:t>.</a:t>
            </a:r>
            <a:endParaRPr lang="en-US" sz="1800" dirty="0">
              <a:latin typeface="Baskerville Old Face" pitchFamily="18" charset="0"/>
            </a:endParaRPr>
          </a:p>
          <a:p>
            <a:pPr lvl="1">
              <a:defRPr/>
            </a:pPr>
            <a:r>
              <a:rPr lang="en-US" sz="1800" dirty="0" smtClean="0">
                <a:latin typeface="Baskerville Old Face" pitchFamily="18" charset="0"/>
              </a:rPr>
              <a:t>These </a:t>
            </a:r>
            <a:r>
              <a:rPr lang="en-US" sz="1800" dirty="0">
                <a:latin typeface="Baskerville Old Face" pitchFamily="18" charset="0"/>
              </a:rPr>
              <a:t>in-home assessments </a:t>
            </a:r>
            <a:r>
              <a:rPr lang="en-US" sz="1800" dirty="0" smtClean="0">
                <a:latin typeface="Baskerville Old Face" pitchFamily="18" charset="0"/>
              </a:rPr>
              <a:t>are, according to the whistleblower, </a:t>
            </a:r>
            <a:r>
              <a:rPr lang="en-US" sz="1800" dirty="0">
                <a:latin typeface="Baskerville Old Face" pitchFamily="18" charset="0"/>
              </a:rPr>
              <a:t>not </a:t>
            </a:r>
            <a:r>
              <a:rPr lang="en-US" sz="1800" dirty="0" smtClean="0">
                <a:latin typeface="Baskerville Old Face" pitchFamily="18" charset="0"/>
              </a:rPr>
              <a:t>valid </a:t>
            </a:r>
            <a:r>
              <a:rPr lang="en-US" sz="1800" dirty="0">
                <a:latin typeface="Baskerville Old Face" pitchFamily="18" charset="0"/>
              </a:rPr>
              <a:t>assessments but rather </a:t>
            </a:r>
            <a:r>
              <a:rPr lang="en-US" sz="1800" dirty="0" smtClean="0">
                <a:latin typeface="Baskerville Old Face" pitchFamily="18" charset="0"/>
              </a:rPr>
              <a:t>“self-reported </a:t>
            </a:r>
            <a:r>
              <a:rPr lang="en-US" sz="1800" dirty="0">
                <a:latin typeface="Baskerville Old Face" pitchFamily="18" charset="0"/>
              </a:rPr>
              <a:t>conditions captured from the medical history and verbally </a:t>
            </a:r>
            <a:r>
              <a:rPr lang="en-US" sz="1800" dirty="0" smtClean="0">
                <a:latin typeface="Baskerville Old Face" pitchFamily="18" charset="0"/>
              </a:rPr>
              <a:t>confirmed” </a:t>
            </a:r>
            <a:r>
              <a:rPr lang="en-US" sz="1800" dirty="0">
                <a:latin typeface="Baskerville Old Face" pitchFamily="18" charset="0"/>
              </a:rPr>
              <a:t>by the physician. </a:t>
            </a:r>
            <a:r>
              <a:rPr lang="en-US" sz="1800" dirty="0" smtClean="0">
                <a:latin typeface="Baskerville Old Face" pitchFamily="18" charset="0"/>
              </a:rPr>
              <a:t>Such “assessments” cannot form the basis for higher risk scores.</a:t>
            </a:r>
          </a:p>
          <a:p>
            <a:pPr lvl="1">
              <a:defRPr/>
            </a:pPr>
            <a:r>
              <a:rPr lang="en-US" sz="1800" dirty="0" smtClean="0">
                <a:latin typeface="Baskerville Old Face" pitchFamily="18" charset="0"/>
              </a:rPr>
              <a:t>The </a:t>
            </a:r>
            <a:r>
              <a:rPr lang="en-US" sz="1800" dirty="0">
                <a:latin typeface="Baskerville Old Face" pitchFamily="18" charset="0"/>
              </a:rPr>
              <a:t>complaint also alleges that many of the physicians were not licensed to practice medicine.</a:t>
            </a:r>
            <a:endParaRPr lang="en-GB" sz="1800" dirty="0" smtClean="0">
              <a:latin typeface="Baskerville Old Face" pitchFamily="18" charset="0"/>
            </a:endParaRPr>
          </a:p>
          <a:p>
            <a:pPr>
              <a:buFont typeface="Wingdings" pitchFamily="2" charset="2"/>
              <a:buNone/>
              <a:defRPr/>
            </a:pPr>
            <a:endParaRPr lang="en-US" sz="2400" dirty="0" smtClean="0">
              <a:latin typeface="Baskerville Old Face" pitchFamily="18" charset="0"/>
            </a:endParaRP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dirty="0" smtClean="0">
                <a:latin typeface="Baskerville Old Face"/>
                <a:cs typeface="Baskerville Old Face"/>
              </a:rPr>
              <a:t>PHILLIPS &amp; COHEN LLP</a:t>
            </a:r>
          </a:p>
          <a:p>
            <a:pPr>
              <a:defRPr/>
            </a:pPr>
            <a:r>
              <a:rPr lang="en-US" sz="1100" dirty="0" smtClean="0">
                <a:latin typeface="Baskerville Old Face"/>
                <a:cs typeface="Baskerville Old Face"/>
              </a:rPr>
              <a:t>www.phillipsandcohen.com</a:t>
            </a:r>
            <a:endParaRPr lang="en-US" sz="1100" dirty="0">
              <a:latin typeface="Baskerville Old Face"/>
              <a:cs typeface="Baskerville Old Face"/>
            </a:endParaRPr>
          </a:p>
        </p:txBody>
      </p:sp>
    </p:spTree>
    <p:extLst>
      <p:ext uri="{BB962C8B-B14F-4D97-AF65-F5344CB8AC3E}">
        <p14:creationId xmlns:p14="http://schemas.microsoft.com/office/powerpoint/2010/main" val="102226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51B6BD79-BA33-4517-A36B-4773B2DDFEF7}" type="slidenum">
              <a:rPr lang="en-US"/>
              <a:pPr>
                <a:defRPr/>
              </a:pPr>
              <a:t>26</a:t>
            </a:fld>
            <a:endParaRPr lang="en-US"/>
          </a:p>
        </p:txBody>
      </p:sp>
      <p:sp>
        <p:nvSpPr>
          <p:cNvPr id="89090" name="Rectangle 2"/>
          <p:cNvSpPr>
            <a:spLocks noGrp="1" noChangeArrowheads="1"/>
          </p:cNvSpPr>
          <p:nvPr>
            <p:ph type="title"/>
          </p:nvPr>
        </p:nvSpPr>
        <p:spPr/>
        <p:txBody>
          <a:bodyPr/>
          <a:lstStyle/>
          <a:p>
            <a:pPr>
              <a:defRPr/>
            </a:pPr>
            <a:r>
              <a:rPr lang="en-US" sz="3600" dirty="0" smtClean="0">
                <a:latin typeface="Baskerville Old Face" pitchFamily="18" charset="0"/>
              </a:rPr>
              <a:t>Pending unsealed cases</a:t>
            </a:r>
            <a:endParaRPr lang="en-US" sz="3600" u="sng" dirty="0" smtClean="0">
              <a:latin typeface="Baskerville Old Face" pitchFamily="18" charset="0"/>
            </a:endParaRPr>
          </a:p>
        </p:txBody>
      </p:sp>
      <p:sp>
        <p:nvSpPr>
          <p:cNvPr id="89091" name="Rectangle 3"/>
          <p:cNvSpPr>
            <a:spLocks noGrp="1" noChangeArrowheads="1"/>
          </p:cNvSpPr>
          <p:nvPr>
            <p:ph type="body" idx="1"/>
          </p:nvPr>
        </p:nvSpPr>
        <p:spPr>
          <a:xfrm>
            <a:off x="457200" y="1676400"/>
            <a:ext cx="8229600" cy="4114800"/>
          </a:xfrm>
        </p:spPr>
        <p:txBody>
          <a:bodyPr/>
          <a:lstStyle/>
          <a:p>
            <a:pPr>
              <a:defRPr/>
            </a:pPr>
            <a:r>
              <a:rPr lang="en-US" sz="2400" u="sng" dirty="0">
                <a:latin typeface="Baskerville Old Face" pitchFamily="18" charset="0"/>
              </a:rPr>
              <a:t>United States </a:t>
            </a:r>
            <a:r>
              <a:rPr lang="en-US" sz="2400" i="1" u="sng" dirty="0">
                <a:latin typeface="Baskerville Old Face" pitchFamily="18" charset="0"/>
              </a:rPr>
              <a:t>ex rel.</a:t>
            </a:r>
            <a:r>
              <a:rPr lang="en-US" sz="2400" u="sng" dirty="0">
                <a:latin typeface="Baskerville Old Face" pitchFamily="18" charset="0"/>
              </a:rPr>
              <a:t> Valdez v. </a:t>
            </a:r>
            <a:r>
              <a:rPr lang="en-US" sz="2400" u="sng" dirty="0" err="1">
                <a:latin typeface="Baskerville Old Face" pitchFamily="18" charset="0"/>
              </a:rPr>
              <a:t>Aveta</a:t>
            </a:r>
            <a:r>
              <a:rPr lang="en-US" sz="2400" u="sng" dirty="0">
                <a:latin typeface="Baskerville Old Face" pitchFamily="18" charset="0"/>
              </a:rPr>
              <a:t>, Inc. </a:t>
            </a:r>
            <a:r>
              <a:rPr lang="en-US" sz="2400" i="1" u="sng" dirty="0">
                <a:latin typeface="Baskerville Old Face" pitchFamily="18" charset="0"/>
              </a:rPr>
              <a:t>et al</a:t>
            </a:r>
            <a:r>
              <a:rPr lang="en-US" sz="2400" u="sng" dirty="0">
                <a:latin typeface="Baskerville Old Face" pitchFamily="18" charset="0"/>
              </a:rPr>
              <a:t>.</a:t>
            </a:r>
            <a:r>
              <a:rPr lang="en-US" sz="2400" dirty="0">
                <a:latin typeface="Baskerville Old Face" pitchFamily="18" charset="0"/>
              </a:rPr>
              <a:t>, </a:t>
            </a:r>
            <a:r>
              <a:rPr lang="en-US" sz="2400" dirty="0" smtClean="0">
                <a:latin typeface="Baskerville Old Face" pitchFamily="18" charset="0"/>
              </a:rPr>
              <a:t>            </a:t>
            </a:r>
            <a:r>
              <a:rPr lang="en-US" sz="2400" dirty="0">
                <a:latin typeface="Baskerville Old Face" pitchFamily="18" charset="0"/>
              </a:rPr>
              <a:t/>
            </a:r>
            <a:br>
              <a:rPr lang="en-US" sz="2400" dirty="0">
                <a:latin typeface="Baskerville Old Face" pitchFamily="18" charset="0"/>
              </a:rPr>
            </a:br>
            <a:r>
              <a:rPr lang="en-US" sz="2400" dirty="0">
                <a:latin typeface="Baskerville Old Face" pitchFamily="18" charset="0"/>
              </a:rPr>
              <a:t>No. </a:t>
            </a:r>
            <a:r>
              <a:rPr lang="en-US" sz="2400" dirty="0" smtClean="0">
                <a:latin typeface="Baskerville Old Face" pitchFamily="18" charset="0"/>
              </a:rPr>
              <a:t>3:15cv1140 (</a:t>
            </a:r>
            <a:r>
              <a:rPr lang="en-US" sz="2400" dirty="0">
                <a:latin typeface="Baskerville Old Face" pitchFamily="18" charset="0"/>
              </a:rPr>
              <a:t>D. P.R.)</a:t>
            </a:r>
            <a:endParaRPr lang="en-GB" sz="2400" dirty="0" smtClean="0">
              <a:latin typeface="Baskerville Old Face" pitchFamily="18" charset="0"/>
            </a:endParaRPr>
          </a:p>
          <a:p>
            <a:pPr lvl="1">
              <a:defRPr/>
            </a:pPr>
            <a:r>
              <a:rPr lang="en-GB" sz="2000" dirty="0" smtClean="0">
                <a:latin typeface="Baskerville Old Face" pitchFamily="18" charset="0"/>
              </a:rPr>
              <a:t>The complaint alleges that MA plans submitted inflated Risk Adjustment Factor scores based on diagnosis codes reported by Puerto Rican physicians and hospitals.</a:t>
            </a:r>
          </a:p>
          <a:p>
            <a:pPr lvl="1">
              <a:defRPr/>
            </a:pPr>
            <a:r>
              <a:rPr lang="en-GB" sz="2000" dirty="0" smtClean="0">
                <a:latin typeface="Baskerville Old Face" pitchFamily="18" charset="0"/>
              </a:rPr>
              <a:t>The complaint also alleges that risk scores were unsupported by the patients’ medical records.</a:t>
            </a:r>
          </a:p>
          <a:p>
            <a:pPr>
              <a:defRPr/>
            </a:pPr>
            <a:endParaRPr lang="en-GB" sz="2000" dirty="0" smtClean="0">
              <a:latin typeface="Baskerville Old Face" pitchFamily="18" charset="0"/>
            </a:endParaRPr>
          </a:p>
          <a:p>
            <a:pPr>
              <a:buFont typeface="Wingdings" pitchFamily="2" charset="2"/>
              <a:buNone/>
              <a:defRPr/>
            </a:pPr>
            <a:endParaRPr lang="en-US" sz="2400" dirty="0" smtClean="0">
              <a:latin typeface="Baskerville Old Face" pitchFamily="18" charset="0"/>
            </a:endParaRP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dirty="0" smtClean="0">
                <a:latin typeface="Baskerville Old Face"/>
                <a:cs typeface="Baskerville Old Face"/>
              </a:rPr>
              <a:t>PHILLIPS &amp; COHEN LLP</a:t>
            </a:r>
          </a:p>
          <a:p>
            <a:pPr>
              <a:defRPr/>
            </a:pPr>
            <a:r>
              <a:rPr lang="en-US" sz="1100" dirty="0" smtClean="0">
                <a:latin typeface="Baskerville Old Face"/>
                <a:cs typeface="Baskerville Old Face"/>
              </a:rPr>
              <a:t>www.phillipsandcohen.com</a:t>
            </a:r>
            <a:endParaRPr lang="en-US" sz="1100" dirty="0">
              <a:latin typeface="Baskerville Old Face"/>
              <a:cs typeface="Baskerville Old Face"/>
            </a:endParaRPr>
          </a:p>
        </p:txBody>
      </p:sp>
    </p:spTree>
    <p:extLst>
      <p:ext uri="{BB962C8B-B14F-4D97-AF65-F5344CB8AC3E}">
        <p14:creationId xmlns:p14="http://schemas.microsoft.com/office/powerpoint/2010/main" val="4030763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2"/>
          </p:nvPr>
        </p:nvSpPr>
        <p:spPr/>
        <p:txBody>
          <a:bodyPr/>
          <a:lstStyle/>
          <a:p>
            <a:pPr>
              <a:defRPr/>
            </a:pPr>
            <a:fld id="{3A1092F8-FA1F-43A0-A018-E8D3CD3CE61C}" type="slidenum">
              <a:rPr lang="en-US"/>
              <a:pPr>
                <a:defRPr/>
              </a:pPr>
              <a:t>27</a:t>
            </a:fld>
            <a:endParaRPr lang="en-US"/>
          </a:p>
        </p:txBody>
      </p:sp>
      <p:sp>
        <p:nvSpPr>
          <p:cNvPr id="70658" name="Rectangle 2"/>
          <p:cNvSpPr>
            <a:spLocks noGrp="1" noChangeArrowheads="1"/>
          </p:cNvSpPr>
          <p:nvPr>
            <p:ph type="title"/>
          </p:nvPr>
        </p:nvSpPr>
        <p:spPr>
          <a:xfrm>
            <a:off x="914400" y="1828800"/>
            <a:ext cx="7543800" cy="1676400"/>
          </a:xfrm>
        </p:spPr>
        <p:txBody>
          <a:bodyPr/>
          <a:lstStyle/>
          <a:p>
            <a:pPr eaLnBrk="1" hangingPunct="1">
              <a:defRPr/>
            </a:pPr>
            <a:r>
              <a:rPr lang="en-US" sz="4000" smtClean="0">
                <a:latin typeface="Baskerville Old Face" pitchFamily="18" charset="0"/>
              </a:rPr>
              <a:t>Areas of Risk for the Submission of False Risk Adjustment Claims</a:t>
            </a: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smtClean="0">
                <a:latin typeface="Baskerville Old Face"/>
                <a:cs typeface="Baskerville Old Face"/>
              </a:rPr>
              <a:t>PHILLIPS &amp; COHEN LLP</a:t>
            </a:r>
          </a:p>
          <a:p>
            <a:pPr>
              <a:defRPr/>
            </a:pPr>
            <a:r>
              <a:rPr lang="en-US" sz="1100" err="1" smtClean="0">
                <a:latin typeface="Baskerville Old Face"/>
                <a:cs typeface="Baskerville Old Face"/>
              </a:rPr>
              <a:t>www.phillipsandcohen.com</a:t>
            </a:r>
            <a:endParaRPr lang="en-US" sz="1100">
              <a:latin typeface="Baskerville Old Face"/>
              <a:cs typeface="Baskerville Old Fac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D53DD39A-956D-4BE4-B7F0-39DBB02BDF23}" type="slidenum">
              <a:rPr lang="en-US"/>
              <a:pPr>
                <a:defRPr/>
              </a:pPr>
              <a:t>28</a:t>
            </a:fld>
            <a:endParaRPr lang="en-US"/>
          </a:p>
        </p:txBody>
      </p:sp>
      <p:sp>
        <p:nvSpPr>
          <p:cNvPr id="62466" name="Rectangle 2"/>
          <p:cNvSpPr>
            <a:spLocks noGrp="1" noChangeArrowheads="1"/>
          </p:cNvSpPr>
          <p:nvPr>
            <p:ph type="title"/>
          </p:nvPr>
        </p:nvSpPr>
        <p:spPr/>
        <p:txBody>
          <a:bodyPr/>
          <a:lstStyle/>
          <a:p>
            <a:pPr eaLnBrk="1" hangingPunct="1">
              <a:defRPr/>
            </a:pPr>
            <a:r>
              <a:rPr lang="en-US" sz="3600" smtClean="0">
                <a:latin typeface="Baskerville Old Face" pitchFamily="18" charset="0"/>
              </a:rPr>
              <a:t>Causes of False Claims: </a:t>
            </a:r>
            <a:br>
              <a:rPr lang="en-US" sz="3600" smtClean="0">
                <a:latin typeface="Baskerville Old Face" pitchFamily="18" charset="0"/>
              </a:rPr>
            </a:br>
            <a:r>
              <a:rPr lang="en-US" sz="3600" smtClean="0">
                <a:latin typeface="Baskerville Old Face" pitchFamily="18" charset="0"/>
              </a:rPr>
              <a:t>Affirmative </a:t>
            </a:r>
            <a:r>
              <a:rPr lang="en-US" sz="3600" err="1" smtClean="0">
                <a:latin typeface="Baskerville Old Face" pitchFamily="18" charset="0"/>
              </a:rPr>
              <a:t>Upcoding</a:t>
            </a:r>
            <a:endParaRPr lang="en-US" sz="3600" smtClean="0">
              <a:latin typeface="Baskerville Old Face" pitchFamily="18" charset="0"/>
            </a:endParaRPr>
          </a:p>
        </p:txBody>
      </p:sp>
      <p:sp>
        <p:nvSpPr>
          <p:cNvPr id="62467" name="Rectangle 3"/>
          <p:cNvSpPr>
            <a:spLocks noGrp="1" noChangeArrowheads="1"/>
          </p:cNvSpPr>
          <p:nvPr>
            <p:ph type="body" idx="1"/>
          </p:nvPr>
        </p:nvSpPr>
        <p:spPr>
          <a:xfrm>
            <a:off x="381000" y="1828800"/>
            <a:ext cx="8229600" cy="4648200"/>
          </a:xfrm>
        </p:spPr>
        <p:txBody>
          <a:bodyPr/>
          <a:lstStyle/>
          <a:p>
            <a:pPr marL="990600" lvl="1" indent="-533400" eaLnBrk="1" hangingPunct="1">
              <a:buSzTx/>
              <a:buFont typeface="Wingdings" pitchFamily="2" charset="2"/>
              <a:buAutoNum type="arabicPeriod"/>
              <a:defRPr/>
            </a:pPr>
            <a:r>
              <a:rPr lang="en-US" sz="2400" smtClean="0">
                <a:latin typeface="Baskerville Old Face" pitchFamily="18" charset="0"/>
              </a:rPr>
              <a:t>Simple fraud – “making it up”</a:t>
            </a:r>
          </a:p>
          <a:p>
            <a:pPr marL="990600" lvl="1" indent="-533400" eaLnBrk="1" hangingPunct="1">
              <a:buSzTx/>
              <a:buFont typeface="Wingdings" pitchFamily="2" charset="2"/>
              <a:buAutoNum type="arabicPeriod"/>
              <a:defRPr/>
            </a:pPr>
            <a:r>
              <a:rPr lang="en-US" sz="2400" smtClean="0">
                <a:latin typeface="Baskerville Old Face" pitchFamily="18" charset="0"/>
              </a:rPr>
              <a:t>Exaggerating severity of patient’s condition (</a:t>
            </a:r>
            <a:r>
              <a:rPr lang="en-US" sz="2400" u="sng" smtClean="0">
                <a:latin typeface="Baskerville Old Face" pitchFamily="18" charset="0"/>
              </a:rPr>
              <a:t>e.g.</a:t>
            </a:r>
            <a:r>
              <a:rPr lang="en-US" sz="2400" smtClean="0">
                <a:latin typeface="Baskerville Old Face" pitchFamily="18" charset="0"/>
              </a:rPr>
              <a:t>, depression, malnutrition)</a:t>
            </a:r>
          </a:p>
          <a:p>
            <a:pPr marL="990600" lvl="1" indent="-533400" eaLnBrk="1" hangingPunct="1">
              <a:buSzTx/>
              <a:buFont typeface="Wingdings" pitchFamily="2" charset="2"/>
              <a:buAutoNum type="arabicPeriod"/>
              <a:defRPr/>
            </a:pPr>
            <a:r>
              <a:rPr lang="en-US" sz="2400" smtClean="0">
                <a:latin typeface="Baskerville Old Face" pitchFamily="18" charset="0"/>
              </a:rPr>
              <a:t>Claiming current treatment of condition (</a:t>
            </a:r>
            <a:r>
              <a:rPr lang="en-US" sz="2400" u="sng" smtClean="0">
                <a:latin typeface="Baskerville Old Face" pitchFamily="18" charset="0"/>
              </a:rPr>
              <a:t>e.g.</a:t>
            </a:r>
            <a:r>
              <a:rPr lang="en-US" sz="2400" smtClean="0">
                <a:latin typeface="Baskerville Old Face" pitchFamily="18" charset="0"/>
              </a:rPr>
              <a:t>, stroke, cancer) instead of past history of treatment</a:t>
            </a:r>
          </a:p>
          <a:p>
            <a:pPr marL="990600" lvl="1" indent="-533400" eaLnBrk="1" hangingPunct="1">
              <a:buSzTx/>
              <a:buFont typeface="Wingdings" pitchFamily="2" charset="2"/>
              <a:buAutoNum type="arabicPeriod"/>
              <a:defRPr/>
            </a:pPr>
            <a:r>
              <a:rPr lang="en-US" sz="2400" smtClean="0">
                <a:latin typeface="Baskerville Old Face" pitchFamily="18" charset="0"/>
              </a:rPr>
              <a:t>Claims based on laboratory, radiology or other improper  provider or service type</a:t>
            </a:r>
          </a:p>
          <a:p>
            <a:pPr marL="990600" lvl="1" indent="-533400" eaLnBrk="1" hangingPunct="1">
              <a:buSzTx/>
              <a:buFont typeface="Wingdings" pitchFamily="2" charset="2"/>
              <a:buAutoNum type="arabicPeriod"/>
              <a:defRPr/>
            </a:pPr>
            <a:r>
              <a:rPr lang="en-US" sz="2400" smtClean="0">
                <a:latin typeface="Baskerville Old Face" pitchFamily="18" charset="0"/>
              </a:rPr>
              <a:t>Improperly linking complications and conditions</a:t>
            </a:r>
          </a:p>
          <a:p>
            <a:pPr marL="990600" lvl="1" indent="-533400" eaLnBrk="1" hangingPunct="1">
              <a:buFont typeface="Wingdings" pitchFamily="2" charset="2"/>
              <a:buNone/>
              <a:defRPr/>
            </a:pPr>
            <a:endParaRPr lang="en-US" sz="2400" smtClean="0">
              <a:latin typeface="Baskerville Old Face" pitchFamily="18" charset="0"/>
            </a:endParaRP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smtClean="0">
                <a:latin typeface="Baskerville Old Face"/>
                <a:cs typeface="Baskerville Old Face"/>
              </a:rPr>
              <a:t>PHILLIPS &amp; COHEN LLP</a:t>
            </a:r>
          </a:p>
          <a:p>
            <a:pPr>
              <a:defRPr/>
            </a:pPr>
            <a:r>
              <a:rPr lang="en-US" sz="1100" err="1" smtClean="0">
                <a:latin typeface="Baskerville Old Face"/>
                <a:cs typeface="Baskerville Old Face"/>
              </a:rPr>
              <a:t>www.phillipsandcohen.com</a:t>
            </a:r>
            <a:endParaRPr lang="en-US" sz="1100">
              <a:latin typeface="Baskerville Old Face"/>
              <a:cs typeface="Baskerville Old Fac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3D07930F-3DC3-41E8-AE6B-C3DD800B49D3}" type="slidenum">
              <a:rPr lang="en-US"/>
              <a:pPr>
                <a:defRPr/>
              </a:pPr>
              <a:t>29</a:t>
            </a:fld>
            <a:endParaRPr lang="en-US"/>
          </a:p>
        </p:txBody>
      </p:sp>
      <p:sp>
        <p:nvSpPr>
          <p:cNvPr id="62466" name="Rectangle 2"/>
          <p:cNvSpPr>
            <a:spLocks noGrp="1" noChangeArrowheads="1"/>
          </p:cNvSpPr>
          <p:nvPr>
            <p:ph type="title"/>
          </p:nvPr>
        </p:nvSpPr>
        <p:spPr/>
        <p:txBody>
          <a:bodyPr/>
          <a:lstStyle/>
          <a:p>
            <a:pPr eaLnBrk="1" hangingPunct="1">
              <a:defRPr/>
            </a:pPr>
            <a:r>
              <a:rPr lang="en-US" sz="3600" smtClean="0">
                <a:latin typeface="Baskerville Old Face" pitchFamily="18" charset="0"/>
              </a:rPr>
              <a:t>Causes of False Claims: </a:t>
            </a:r>
            <a:br>
              <a:rPr lang="en-US" sz="3600" smtClean="0">
                <a:latin typeface="Baskerville Old Face" pitchFamily="18" charset="0"/>
              </a:rPr>
            </a:br>
            <a:r>
              <a:rPr lang="en-US" sz="3600" smtClean="0">
                <a:latin typeface="Baskerville Old Face" pitchFamily="18" charset="0"/>
              </a:rPr>
              <a:t>Business Practices and </a:t>
            </a:r>
            <a:br>
              <a:rPr lang="en-US" sz="3600" smtClean="0">
                <a:latin typeface="Baskerville Old Face" pitchFamily="18" charset="0"/>
              </a:rPr>
            </a:br>
            <a:r>
              <a:rPr lang="en-US" sz="3600" smtClean="0">
                <a:latin typeface="Baskerville Old Face" pitchFamily="18" charset="0"/>
              </a:rPr>
              <a:t>Systemic Causes of Falsity</a:t>
            </a:r>
          </a:p>
        </p:txBody>
      </p:sp>
      <p:sp>
        <p:nvSpPr>
          <p:cNvPr id="62467" name="Rectangle 3"/>
          <p:cNvSpPr>
            <a:spLocks noGrp="1" noChangeArrowheads="1"/>
          </p:cNvSpPr>
          <p:nvPr>
            <p:ph type="body" idx="1"/>
          </p:nvPr>
        </p:nvSpPr>
        <p:spPr>
          <a:xfrm>
            <a:off x="381000" y="1828800"/>
            <a:ext cx="8229600" cy="4648200"/>
          </a:xfrm>
        </p:spPr>
        <p:txBody>
          <a:bodyPr/>
          <a:lstStyle/>
          <a:p>
            <a:pPr marL="990600" lvl="1" indent="-533400" eaLnBrk="1" hangingPunct="1">
              <a:buSzTx/>
              <a:buFont typeface="Wingdings" pitchFamily="2" charset="2"/>
              <a:buAutoNum type="arabicPeriod"/>
              <a:defRPr/>
            </a:pPr>
            <a:r>
              <a:rPr lang="en-US" sz="2400" smtClean="0">
                <a:latin typeface="Baskerville Old Face" pitchFamily="18" charset="0"/>
              </a:rPr>
              <a:t>Conducting chart reviews or other audits that only look for new risk adjustment claims</a:t>
            </a:r>
          </a:p>
          <a:p>
            <a:pPr marL="990600" lvl="1" indent="-533400" eaLnBrk="1" hangingPunct="1">
              <a:buSzTx/>
              <a:buFont typeface="Wingdings" pitchFamily="2" charset="2"/>
              <a:buAutoNum type="arabicPeriod"/>
              <a:defRPr/>
            </a:pPr>
            <a:r>
              <a:rPr lang="en-US" sz="2400" smtClean="0">
                <a:latin typeface="Baskerville Old Face" pitchFamily="18" charset="0"/>
              </a:rPr>
              <a:t>Failure to properly filter data used to generate risk adjustment claims</a:t>
            </a:r>
          </a:p>
          <a:p>
            <a:pPr marL="990600" lvl="1" indent="-533400" eaLnBrk="1" hangingPunct="1">
              <a:buSzTx/>
              <a:buFont typeface="Wingdings" pitchFamily="2" charset="2"/>
              <a:buAutoNum type="arabicPeriod"/>
              <a:defRPr/>
            </a:pPr>
            <a:r>
              <a:rPr lang="en-US" sz="2400" smtClean="0">
                <a:latin typeface="Baskerville Old Face" pitchFamily="18" charset="0"/>
              </a:rPr>
              <a:t>Compliance risk due to incentives to providers and failure to monitor provider submissions</a:t>
            </a:r>
          </a:p>
          <a:p>
            <a:pPr marL="990600" lvl="1" indent="-533400" eaLnBrk="1" hangingPunct="1">
              <a:buSzTx/>
              <a:buFont typeface="Wingdings" pitchFamily="2" charset="2"/>
              <a:buAutoNum type="arabicPeriod"/>
              <a:defRPr/>
            </a:pPr>
            <a:r>
              <a:rPr lang="en-US" sz="2400" smtClean="0">
                <a:latin typeface="Baskerville Old Face" pitchFamily="18" charset="0"/>
              </a:rPr>
              <a:t>Compliance risk due to vendor business methods and incentives</a:t>
            </a:r>
          </a:p>
          <a:p>
            <a:pPr marL="990600" lvl="1" indent="-533400" eaLnBrk="1" hangingPunct="1">
              <a:buFont typeface="Wingdings" pitchFamily="2" charset="2"/>
              <a:buNone/>
              <a:defRPr/>
            </a:pPr>
            <a:endParaRPr lang="en-US" sz="2400" smtClean="0">
              <a:latin typeface="Baskerville Old Face" pitchFamily="18" charset="0"/>
            </a:endParaRP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smtClean="0">
                <a:latin typeface="Baskerville Old Face"/>
                <a:cs typeface="Baskerville Old Face"/>
              </a:rPr>
              <a:t>PHILLIPS &amp; COHEN LLP</a:t>
            </a:r>
          </a:p>
          <a:p>
            <a:pPr>
              <a:defRPr/>
            </a:pPr>
            <a:r>
              <a:rPr lang="en-US" sz="1100" err="1" smtClean="0">
                <a:latin typeface="Baskerville Old Face"/>
                <a:cs typeface="Baskerville Old Face"/>
              </a:rPr>
              <a:t>www.phillipsandcohen.com</a:t>
            </a:r>
            <a:endParaRPr lang="en-US" sz="1100">
              <a:latin typeface="Baskerville Old Face"/>
              <a:cs typeface="Baskerville Old Fa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2"/>
          </p:nvPr>
        </p:nvSpPr>
        <p:spPr/>
        <p:txBody>
          <a:bodyPr/>
          <a:lstStyle/>
          <a:p>
            <a:pPr>
              <a:defRPr/>
            </a:pPr>
            <a:fld id="{8BF99B96-8215-4B7B-8A29-E216205C444E}" type="slidenum">
              <a:rPr lang="en-US"/>
              <a:pPr>
                <a:defRPr/>
              </a:pPr>
              <a:t>3</a:t>
            </a:fld>
            <a:endParaRPr lang="en-US" dirty="0"/>
          </a:p>
        </p:txBody>
      </p:sp>
      <p:sp>
        <p:nvSpPr>
          <p:cNvPr id="70658" name="Rectangle 2"/>
          <p:cNvSpPr>
            <a:spLocks noGrp="1" noChangeArrowheads="1"/>
          </p:cNvSpPr>
          <p:nvPr>
            <p:ph type="title"/>
          </p:nvPr>
        </p:nvSpPr>
        <p:spPr>
          <a:xfrm>
            <a:off x="914400" y="1828800"/>
            <a:ext cx="7543800" cy="1676400"/>
          </a:xfrm>
        </p:spPr>
        <p:txBody>
          <a:bodyPr/>
          <a:lstStyle/>
          <a:p>
            <a:pPr eaLnBrk="1" hangingPunct="1">
              <a:defRPr/>
            </a:pPr>
            <a:r>
              <a:rPr lang="en-US" sz="4000" dirty="0" smtClean="0">
                <a:latin typeface="Baskerville Old Face" pitchFamily="18" charset="0"/>
              </a:rPr>
              <a:t>Principles of Risk Adjustment</a:t>
            </a: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dirty="0" smtClean="0">
                <a:latin typeface="Baskerville Old Face"/>
                <a:cs typeface="Baskerville Old Face"/>
              </a:rPr>
              <a:t>PHILLIPS &amp; COHEN LLP</a:t>
            </a:r>
          </a:p>
          <a:p>
            <a:pPr>
              <a:defRPr/>
            </a:pPr>
            <a:r>
              <a:rPr lang="en-US" sz="1100" dirty="0" smtClean="0">
                <a:latin typeface="Baskerville Old Face"/>
                <a:cs typeface="Baskerville Old Face"/>
              </a:rPr>
              <a:t>www.phillipsandcohen.com</a:t>
            </a:r>
            <a:endParaRPr lang="en-US" sz="1100" dirty="0">
              <a:latin typeface="Baskerville Old Face"/>
              <a:cs typeface="Baskerville Old Fa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EF72AF01-DC63-4E0C-8D1D-11359B6E6EFE}" type="slidenum">
              <a:rPr lang="en-US"/>
              <a:pPr>
                <a:defRPr/>
              </a:pPr>
              <a:t>4</a:t>
            </a:fld>
            <a:endParaRPr lang="en-US" dirty="0"/>
          </a:p>
        </p:txBody>
      </p:sp>
      <p:sp>
        <p:nvSpPr>
          <p:cNvPr id="58370" name="Rectangle 2"/>
          <p:cNvSpPr>
            <a:spLocks noGrp="1" noChangeArrowheads="1"/>
          </p:cNvSpPr>
          <p:nvPr>
            <p:ph type="title"/>
          </p:nvPr>
        </p:nvSpPr>
        <p:spPr/>
        <p:txBody>
          <a:bodyPr/>
          <a:lstStyle/>
          <a:p>
            <a:pPr algn="l" eaLnBrk="1" hangingPunct="1">
              <a:defRPr/>
            </a:pPr>
            <a:r>
              <a:rPr lang="en-US" sz="3600" dirty="0" smtClean="0">
                <a:latin typeface="Baskerville Old Face" pitchFamily="18" charset="0"/>
              </a:rPr>
              <a:t>Principles of Risk Adjustment</a:t>
            </a:r>
          </a:p>
        </p:txBody>
      </p:sp>
      <p:sp>
        <p:nvSpPr>
          <p:cNvPr id="58371" name="Rectangle 3"/>
          <p:cNvSpPr>
            <a:spLocks noGrp="1" noChangeArrowheads="1"/>
          </p:cNvSpPr>
          <p:nvPr>
            <p:ph type="body" idx="1"/>
          </p:nvPr>
        </p:nvSpPr>
        <p:spPr>
          <a:xfrm>
            <a:off x="457200" y="1981200"/>
            <a:ext cx="8229600" cy="4495800"/>
          </a:xfrm>
        </p:spPr>
        <p:txBody>
          <a:bodyPr/>
          <a:lstStyle/>
          <a:p>
            <a:pPr marL="609600" indent="-609600" eaLnBrk="1" hangingPunct="1">
              <a:defRPr/>
            </a:pPr>
            <a:r>
              <a:rPr lang="en-US" sz="2400" dirty="0" smtClean="0">
                <a:latin typeface="Baskerville Old Face" pitchFamily="18" charset="0"/>
              </a:rPr>
              <a:t>CMS pays Medicare Advantage HMOs on a capitated basis</a:t>
            </a:r>
          </a:p>
          <a:p>
            <a:pPr marL="990600" lvl="1" indent="-533400" eaLnBrk="1" hangingPunct="1">
              <a:defRPr/>
            </a:pPr>
            <a:r>
              <a:rPr lang="en-US" sz="2000" dirty="0" smtClean="0">
                <a:latin typeface="Baskerville Old Face" pitchFamily="18" charset="0"/>
              </a:rPr>
              <a:t>Per-member-per-month</a:t>
            </a:r>
          </a:p>
          <a:p>
            <a:pPr marL="609600" indent="-609600" eaLnBrk="1" hangingPunct="1">
              <a:defRPr/>
            </a:pPr>
            <a:r>
              <a:rPr lang="en-US" sz="2400" dirty="0" smtClean="0">
                <a:latin typeface="Baskerville Old Face" pitchFamily="18" charset="0"/>
              </a:rPr>
              <a:t>CMS recognizes, however, the risk HMOs take by agreeing to insure beneficiaries for a flat monthly fee</a:t>
            </a:r>
          </a:p>
          <a:p>
            <a:pPr marL="990600" lvl="1" indent="-533400" eaLnBrk="1" hangingPunct="1">
              <a:defRPr/>
            </a:pPr>
            <a:r>
              <a:rPr lang="en-US" sz="2000" dirty="0" smtClean="0">
                <a:latin typeface="Baskerville Old Face" pitchFamily="18" charset="0"/>
              </a:rPr>
              <a:t>A single hospitalization costs an average of $10,000 and can wipe out the Medicare premiums the HMO received that year</a:t>
            </a:r>
          </a:p>
          <a:p>
            <a:pPr marL="609600" indent="-609600" eaLnBrk="1" hangingPunct="1">
              <a:defRPr/>
            </a:pPr>
            <a:endParaRPr lang="en-US" sz="2400" dirty="0" smtClean="0">
              <a:latin typeface="Baskerville Old Face" pitchFamily="18" charset="0"/>
            </a:endParaRP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dirty="0" smtClean="0">
                <a:latin typeface="Baskerville Old Face"/>
                <a:cs typeface="Baskerville Old Face"/>
              </a:rPr>
              <a:t>PHILLIPS &amp; COHEN LLP</a:t>
            </a:r>
          </a:p>
          <a:p>
            <a:pPr>
              <a:defRPr/>
            </a:pPr>
            <a:r>
              <a:rPr lang="en-US" sz="1100" dirty="0" smtClean="0">
                <a:latin typeface="Baskerville Old Face"/>
                <a:cs typeface="Baskerville Old Face"/>
              </a:rPr>
              <a:t>www.phillipsandcohen.com</a:t>
            </a:r>
            <a:endParaRPr lang="en-US" sz="1100" dirty="0">
              <a:latin typeface="Baskerville Old Face"/>
              <a:cs typeface="Baskerville Old Fa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E1FC721A-B83E-4075-983D-B6ED004BFBC8}" type="slidenum">
              <a:rPr lang="en-US"/>
              <a:pPr>
                <a:defRPr/>
              </a:pPr>
              <a:t>5</a:t>
            </a:fld>
            <a:endParaRPr lang="en-US" dirty="0"/>
          </a:p>
        </p:txBody>
      </p:sp>
      <p:sp>
        <p:nvSpPr>
          <p:cNvPr id="58370" name="Rectangle 2"/>
          <p:cNvSpPr>
            <a:spLocks noGrp="1" noChangeArrowheads="1"/>
          </p:cNvSpPr>
          <p:nvPr>
            <p:ph type="title"/>
          </p:nvPr>
        </p:nvSpPr>
        <p:spPr/>
        <p:txBody>
          <a:bodyPr/>
          <a:lstStyle/>
          <a:p>
            <a:pPr algn="l" eaLnBrk="1" hangingPunct="1">
              <a:defRPr/>
            </a:pPr>
            <a:r>
              <a:rPr lang="en-US" sz="3600" dirty="0" smtClean="0">
                <a:latin typeface="Baskerville Old Face" pitchFamily="18" charset="0"/>
              </a:rPr>
              <a:t>Principles of Risk Adjustment</a:t>
            </a:r>
          </a:p>
        </p:txBody>
      </p:sp>
      <p:sp>
        <p:nvSpPr>
          <p:cNvPr id="58371" name="Rectangle 3"/>
          <p:cNvSpPr>
            <a:spLocks noGrp="1" noChangeArrowheads="1"/>
          </p:cNvSpPr>
          <p:nvPr>
            <p:ph type="body" idx="1"/>
          </p:nvPr>
        </p:nvSpPr>
        <p:spPr>
          <a:xfrm>
            <a:off x="457200" y="1981200"/>
            <a:ext cx="8229600" cy="4495800"/>
          </a:xfrm>
        </p:spPr>
        <p:txBody>
          <a:bodyPr/>
          <a:lstStyle/>
          <a:p>
            <a:pPr marL="609600" indent="-609600" eaLnBrk="1" hangingPunct="1">
              <a:defRPr/>
            </a:pPr>
            <a:r>
              <a:rPr lang="en-US" sz="2400" dirty="0" smtClean="0">
                <a:latin typeface="Baskerville Old Face" pitchFamily="18" charset="0"/>
              </a:rPr>
              <a:t>To help HMOs manage their risk, CMS created a system that increases its premium for beneficiaries who are receiving treatment for diseases that typically correspond to high costs</a:t>
            </a:r>
          </a:p>
          <a:p>
            <a:pPr marL="971550" lvl="3" indent="-514350" eaLnBrk="1" hangingPunct="1">
              <a:defRPr/>
            </a:pPr>
            <a:r>
              <a:rPr lang="en-US" dirty="0" smtClean="0">
                <a:latin typeface="Baskerville Old Face" pitchFamily="18" charset="0"/>
              </a:rPr>
              <a:t>The additional money comes in the form of an increased capitation rate:</a:t>
            </a:r>
          </a:p>
          <a:p>
            <a:pPr marL="1428750" lvl="4" indent="-514350" eaLnBrk="1" hangingPunct="1">
              <a:defRPr/>
            </a:pPr>
            <a:r>
              <a:rPr lang="en-US" dirty="0" smtClean="0">
                <a:latin typeface="Baskerville Old Face" pitchFamily="18" charset="0"/>
              </a:rPr>
              <a:t>Member’s Capitation Rate = (The HMO’s Base Capitation Rate) x (The Member’s Risk Adjustment Multiplier)</a:t>
            </a:r>
          </a:p>
          <a:p>
            <a:pPr marL="609600" indent="-609600" eaLnBrk="1" hangingPunct="1">
              <a:defRPr/>
            </a:pPr>
            <a:endParaRPr lang="en-US" sz="2400" dirty="0" smtClean="0">
              <a:latin typeface="Baskerville Old Face" pitchFamily="18" charset="0"/>
            </a:endParaRP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dirty="0" smtClean="0">
                <a:latin typeface="Baskerville Old Face"/>
                <a:cs typeface="Baskerville Old Face"/>
              </a:rPr>
              <a:t>PHILLIPS &amp; COHEN LLP</a:t>
            </a:r>
          </a:p>
          <a:p>
            <a:pPr>
              <a:defRPr/>
            </a:pPr>
            <a:r>
              <a:rPr lang="en-US" sz="1100" dirty="0" smtClean="0">
                <a:latin typeface="Baskerville Old Face"/>
                <a:cs typeface="Baskerville Old Face"/>
              </a:rPr>
              <a:t>www.phillipsandcohen.com</a:t>
            </a:r>
            <a:endParaRPr lang="en-US" sz="1100" dirty="0">
              <a:latin typeface="Baskerville Old Face"/>
              <a:cs typeface="Baskerville Old Fa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lide Number Placeholder 8"/>
          <p:cNvSpPr>
            <a:spLocks noGrp="1"/>
          </p:cNvSpPr>
          <p:nvPr>
            <p:ph type="sldNum" sz="quarter" idx="12"/>
          </p:nvPr>
        </p:nvSpPr>
        <p:spPr/>
        <p:txBody>
          <a:bodyPr/>
          <a:lstStyle/>
          <a:p>
            <a:pPr>
              <a:defRPr/>
            </a:pPr>
            <a:fld id="{34A71828-1061-4458-9B92-6F6B725BD227}" type="slidenum">
              <a:rPr lang="en-US"/>
              <a:pPr>
                <a:defRPr/>
              </a:pPr>
              <a:t>6</a:t>
            </a:fld>
            <a:endParaRPr lang="en-US" dirty="0"/>
          </a:p>
        </p:txBody>
      </p:sp>
      <p:sp>
        <p:nvSpPr>
          <p:cNvPr id="63490" name="Rectangle 2"/>
          <p:cNvSpPr>
            <a:spLocks noGrp="1" noChangeArrowheads="1"/>
          </p:cNvSpPr>
          <p:nvPr>
            <p:ph type="title" sz="quarter"/>
          </p:nvPr>
        </p:nvSpPr>
        <p:spPr/>
        <p:txBody>
          <a:bodyPr/>
          <a:lstStyle/>
          <a:p>
            <a:pPr algn="l" eaLnBrk="1" hangingPunct="1">
              <a:defRPr/>
            </a:pPr>
            <a:r>
              <a:rPr lang="en-US" sz="3600" dirty="0" smtClean="0">
                <a:latin typeface="Baskerville Old Face" pitchFamily="18" charset="0"/>
              </a:rPr>
              <a:t>Example: 76-year-old female with diabetes and renal failure</a:t>
            </a:r>
          </a:p>
        </p:txBody>
      </p:sp>
      <p:graphicFrame>
        <p:nvGraphicFramePr>
          <p:cNvPr id="134681" name="Group 537"/>
          <p:cNvGraphicFramePr>
            <a:graphicFrameLocks noGrp="1"/>
          </p:cNvGraphicFramePr>
          <p:nvPr>
            <p:ph sz="quarter" idx="1"/>
          </p:nvPr>
        </p:nvGraphicFramePr>
        <p:xfrm>
          <a:off x="2133600" y="1981200"/>
          <a:ext cx="4038600" cy="2895601"/>
        </p:xfrm>
        <a:graphic>
          <a:graphicData uri="http://schemas.openxmlformats.org/drawingml/2006/table">
            <a:tbl>
              <a:tblPr/>
              <a:tblGrid>
                <a:gridCol w="1741488"/>
                <a:gridCol w="633412"/>
                <a:gridCol w="1663700"/>
              </a:tblGrid>
              <a:tr h="404813">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Condition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HCC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Adjustment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2138">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Female, 76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rgbClr val="FFFF00"/>
                          </a:solidFill>
                          <a:effectLst/>
                          <a:latin typeface="Tahoma" pitchFamily="34" charset="0"/>
                        </a:rPr>
                        <a:t>0.468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5187">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Diabetes (no complications)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rgbClr val="FFFF00"/>
                          </a:solidFill>
                          <a:effectLst/>
                          <a:latin typeface="Tahoma" pitchFamily="34" charset="0"/>
                        </a:rPr>
                        <a:t>0.162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Renal failure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131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rgbClr val="FFFF00"/>
                          </a:solidFill>
                          <a:effectLst/>
                          <a:latin typeface="Tahoma" pitchFamily="34" charset="0"/>
                        </a:rPr>
                        <a:t>0.368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1600" b="0" i="0" u="sng" strike="noStrike" cap="none" normalizeH="0" baseline="0" dirty="0" smtClean="0">
                          <a:ln>
                            <a:noFill/>
                          </a:ln>
                          <a:solidFill>
                            <a:schemeClr val="tx1"/>
                          </a:solidFill>
                          <a:effectLst/>
                          <a:latin typeface="Tahoma"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dirty="0" smtClean="0">
                        <a:ln>
                          <a:noFill/>
                        </a:ln>
                        <a:solidFill>
                          <a:srgbClr val="FFFF00"/>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rgbClr val="FFFF00"/>
                          </a:solidFill>
                          <a:effectLst/>
                          <a:latin typeface="Tahoma" pitchFamily="34" charset="0"/>
                        </a:rPr>
                        <a:t>0.998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4738" name="Group 594"/>
          <p:cNvGraphicFramePr>
            <a:graphicFrameLocks noGrp="1"/>
          </p:cNvGraphicFramePr>
          <p:nvPr>
            <p:ph sz="quarter" idx="3"/>
          </p:nvPr>
        </p:nvGraphicFramePr>
        <p:xfrm>
          <a:off x="2133600" y="5029200"/>
          <a:ext cx="4038600" cy="685800"/>
        </p:xfrm>
        <a:graphic>
          <a:graphicData uri="http://schemas.openxmlformats.org/drawingml/2006/table">
            <a:tbl>
              <a:tblPr/>
              <a:tblGrid>
                <a:gridCol w="1243013"/>
                <a:gridCol w="1087437"/>
                <a:gridCol w="1708150"/>
              </a:tblGrid>
              <a:tr h="3365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Base PMPM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Multiplier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Adjusted PMPM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$800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0.998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dirty="0" smtClean="0">
                          <a:ln>
                            <a:noFill/>
                          </a:ln>
                          <a:solidFill>
                            <a:srgbClr val="FFFF00"/>
                          </a:solidFill>
                          <a:effectLst/>
                          <a:latin typeface="Tahoma" pitchFamily="34" charset="0"/>
                        </a:rPr>
                        <a:t>$798.4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Footer Placeholder 6"/>
          <p:cNvSpPr>
            <a:spLocks noGrp="1"/>
          </p:cNvSpPr>
          <p:nvPr>
            <p:ph type="ftr" sz="quarter" idx="11"/>
          </p:nvPr>
        </p:nvSpPr>
        <p:spPr>
          <a:xfrm>
            <a:off x="1676400" y="6019800"/>
            <a:ext cx="5715000" cy="688975"/>
          </a:xfrm>
        </p:spPr>
        <p:txBody>
          <a:bodyPr/>
          <a:lstStyle/>
          <a:p>
            <a:pPr>
              <a:defRPr/>
            </a:pPr>
            <a:r>
              <a:rPr lang="en-US" dirty="0" smtClean="0">
                <a:latin typeface="Baskerville Old Face"/>
                <a:cs typeface="Baskerville Old Face"/>
              </a:rPr>
              <a:t>PHILLIPS &amp; COHEN LLP</a:t>
            </a:r>
          </a:p>
          <a:p>
            <a:pPr>
              <a:defRPr/>
            </a:pPr>
            <a:r>
              <a:rPr lang="en-US" sz="1100" dirty="0" smtClean="0">
                <a:latin typeface="Baskerville Old Face"/>
                <a:cs typeface="Baskerville Old Face"/>
              </a:rPr>
              <a:t>www.phillipsandcohen.com</a:t>
            </a:r>
            <a:endParaRPr lang="en-US" sz="1100" dirty="0">
              <a:latin typeface="Baskerville Old Face"/>
              <a:cs typeface="Baskerville Old Face"/>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9297D573-7FA3-4EA5-AFB4-DF5E74340B26}" type="slidenum">
              <a:rPr lang="en-US"/>
              <a:pPr>
                <a:defRPr/>
              </a:pPr>
              <a:t>7</a:t>
            </a:fld>
            <a:endParaRPr lang="en-US" dirty="0"/>
          </a:p>
        </p:txBody>
      </p:sp>
      <p:sp>
        <p:nvSpPr>
          <p:cNvPr id="60418" name="Rectangle 2"/>
          <p:cNvSpPr>
            <a:spLocks noGrp="1" noChangeArrowheads="1"/>
          </p:cNvSpPr>
          <p:nvPr>
            <p:ph type="title"/>
          </p:nvPr>
        </p:nvSpPr>
        <p:spPr/>
        <p:txBody>
          <a:bodyPr/>
          <a:lstStyle/>
          <a:p>
            <a:pPr algn="l" eaLnBrk="1" hangingPunct="1">
              <a:defRPr/>
            </a:pPr>
            <a:r>
              <a:rPr lang="en-US" sz="3600" dirty="0" smtClean="0">
                <a:latin typeface="Baskerville Old Face" pitchFamily="18" charset="0"/>
              </a:rPr>
              <a:t>Requirements for Risk Adjustment Claims</a:t>
            </a:r>
          </a:p>
        </p:txBody>
      </p:sp>
      <p:sp>
        <p:nvSpPr>
          <p:cNvPr id="60419" name="Rectangle 3"/>
          <p:cNvSpPr>
            <a:spLocks noGrp="1" noChangeArrowheads="1"/>
          </p:cNvSpPr>
          <p:nvPr>
            <p:ph type="body" idx="1"/>
          </p:nvPr>
        </p:nvSpPr>
        <p:spPr>
          <a:xfrm>
            <a:off x="457200" y="1752600"/>
            <a:ext cx="8229600" cy="4724400"/>
          </a:xfrm>
        </p:spPr>
        <p:txBody>
          <a:bodyPr/>
          <a:lstStyle/>
          <a:p>
            <a:pPr marL="990600" lvl="1" indent="-533400" eaLnBrk="1" hangingPunct="1">
              <a:lnSpc>
                <a:spcPct val="90000"/>
              </a:lnSpc>
              <a:defRPr/>
            </a:pPr>
            <a:r>
              <a:rPr lang="en-US" sz="2400" dirty="0" smtClean="0">
                <a:latin typeface="Baskerville Old Face" pitchFamily="18" charset="0"/>
              </a:rPr>
              <a:t>The patient must have been treated that year</a:t>
            </a:r>
          </a:p>
          <a:p>
            <a:pPr marL="990600" lvl="1" indent="-533400" eaLnBrk="1" hangingPunct="1">
              <a:lnSpc>
                <a:spcPct val="90000"/>
              </a:lnSpc>
              <a:defRPr/>
            </a:pPr>
            <a:r>
              <a:rPr lang="en-US" sz="2400" dirty="0" smtClean="0">
                <a:latin typeface="Baskerville Old Face" pitchFamily="18" charset="0"/>
              </a:rPr>
              <a:t>Face-to-face</a:t>
            </a:r>
          </a:p>
          <a:p>
            <a:pPr marL="990600" lvl="1" indent="-533400" eaLnBrk="1" hangingPunct="1">
              <a:lnSpc>
                <a:spcPct val="90000"/>
              </a:lnSpc>
              <a:defRPr/>
            </a:pPr>
            <a:r>
              <a:rPr lang="en-US" sz="2400" dirty="0" smtClean="0">
                <a:latin typeface="Baskerville Old Face" pitchFamily="18" charset="0"/>
              </a:rPr>
              <a:t>By a qualifying provider</a:t>
            </a:r>
          </a:p>
          <a:p>
            <a:pPr marL="1371600" lvl="2" indent="-457200" eaLnBrk="1" hangingPunct="1">
              <a:lnSpc>
                <a:spcPct val="90000"/>
              </a:lnSpc>
              <a:defRPr/>
            </a:pPr>
            <a:endParaRPr lang="en-US" sz="1600" dirty="0" smtClean="0">
              <a:latin typeface="Baskerville Old Face" pitchFamily="18" charset="0"/>
            </a:endParaRPr>
          </a:p>
          <a:p>
            <a:pPr marL="990600" lvl="1" indent="-533400" eaLnBrk="1" hangingPunct="1">
              <a:lnSpc>
                <a:spcPct val="90000"/>
              </a:lnSpc>
              <a:defRPr/>
            </a:pPr>
            <a:endParaRPr lang="en-US" sz="1800" dirty="0" smtClean="0">
              <a:latin typeface="Baskerville Old Face" pitchFamily="18" charset="0"/>
            </a:endParaRP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dirty="0" smtClean="0">
                <a:latin typeface="Baskerville Old Face"/>
                <a:cs typeface="Baskerville Old Face"/>
              </a:rPr>
              <a:t>PHILLIPS &amp; COHEN LLP</a:t>
            </a:r>
          </a:p>
          <a:p>
            <a:pPr>
              <a:defRPr/>
            </a:pPr>
            <a:r>
              <a:rPr lang="en-US" sz="1100" dirty="0" smtClean="0">
                <a:latin typeface="Baskerville Old Face"/>
                <a:cs typeface="Baskerville Old Face"/>
              </a:rPr>
              <a:t>www.phillipsandcohen.com</a:t>
            </a:r>
            <a:endParaRPr lang="en-US" sz="1100" dirty="0">
              <a:latin typeface="Baskerville Old Face"/>
              <a:cs typeface="Baskerville Old Face"/>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10E8ADF7-0DFD-49BB-AA11-CCDB8133443A}" type="slidenum">
              <a:rPr lang="en-US"/>
              <a:pPr>
                <a:defRPr/>
              </a:pPr>
              <a:t>8</a:t>
            </a:fld>
            <a:endParaRPr lang="en-US" dirty="0"/>
          </a:p>
        </p:txBody>
      </p:sp>
      <p:sp>
        <p:nvSpPr>
          <p:cNvPr id="60418" name="Rectangle 2"/>
          <p:cNvSpPr>
            <a:spLocks noGrp="1" noChangeArrowheads="1"/>
          </p:cNvSpPr>
          <p:nvPr>
            <p:ph type="title"/>
          </p:nvPr>
        </p:nvSpPr>
        <p:spPr/>
        <p:txBody>
          <a:bodyPr/>
          <a:lstStyle/>
          <a:p>
            <a:pPr algn="l" eaLnBrk="1" hangingPunct="1">
              <a:defRPr/>
            </a:pPr>
            <a:r>
              <a:rPr lang="en-US" sz="3600" dirty="0" smtClean="0">
                <a:latin typeface="Baskerville Old Face" pitchFamily="18" charset="0"/>
              </a:rPr>
              <a:t>Requirements for Risk Adjustment Claims</a:t>
            </a:r>
          </a:p>
        </p:txBody>
      </p:sp>
      <p:sp>
        <p:nvSpPr>
          <p:cNvPr id="60419" name="Rectangle 3"/>
          <p:cNvSpPr>
            <a:spLocks noGrp="1" noChangeArrowheads="1"/>
          </p:cNvSpPr>
          <p:nvPr>
            <p:ph type="body" idx="1"/>
          </p:nvPr>
        </p:nvSpPr>
        <p:spPr>
          <a:xfrm>
            <a:off x="457200" y="1752600"/>
            <a:ext cx="8229600" cy="4724400"/>
          </a:xfrm>
        </p:spPr>
        <p:txBody>
          <a:bodyPr/>
          <a:lstStyle/>
          <a:p>
            <a:pPr marL="990600" lvl="1" indent="-533400" eaLnBrk="1" hangingPunct="1">
              <a:lnSpc>
                <a:spcPct val="90000"/>
              </a:lnSpc>
              <a:defRPr/>
            </a:pPr>
            <a:r>
              <a:rPr lang="en-US" sz="2400" dirty="0" smtClean="0">
                <a:latin typeface="Baskerville Old Face" pitchFamily="18" charset="0"/>
              </a:rPr>
              <a:t>CMS has rigid requirements about how plans qualify for increased risk adjustment payments </a:t>
            </a:r>
          </a:p>
          <a:p>
            <a:pPr marL="1371600" lvl="2" indent="-457200" eaLnBrk="1" hangingPunct="1">
              <a:lnSpc>
                <a:spcPct val="90000"/>
              </a:lnSpc>
              <a:defRPr/>
            </a:pPr>
            <a:r>
              <a:rPr lang="en-US" dirty="0" smtClean="0">
                <a:latin typeface="Baskerville Old Face" pitchFamily="18" charset="0"/>
              </a:rPr>
              <a:t>The diagnosis codes must be documented in the medical record, following standard industry guidelines (ICD-9-CM) </a:t>
            </a:r>
          </a:p>
          <a:p>
            <a:pPr marL="1371600" lvl="2" indent="-457200" eaLnBrk="1" hangingPunct="1">
              <a:lnSpc>
                <a:spcPct val="90000"/>
              </a:lnSpc>
              <a:defRPr/>
            </a:pPr>
            <a:r>
              <a:rPr lang="en-US" dirty="0" smtClean="0">
                <a:latin typeface="Baskerville Old Face" pitchFamily="18" charset="0"/>
              </a:rPr>
              <a:t>The diagnosis codes must stem from a face-to-face encounter between the physician and the patient</a:t>
            </a: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dirty="0" smtClean="0">
                <a:latin typeface="Baskerville Old Face"/>
                <a:cs typeface="Baskerville Old Face"/>
              </a:rPr>
              <a:t>PHILLIPS &amp; COHEN LLP</a:t>
            </a:r>
          </a:p>
          <a:p>
            <a:pPr>
              <a:defRPr/>
            </a:pPr>
            <a:r>
              <a:rPr lang="en-US" sz="1100" dirty="0" smtClean="0">
                <a:latin typeface="Baskerville Old Face"/>
                <a:cs typeface="Baskerville Old Face"/>
              </a:rPr>
              <a:t>www.phillipsandcohen.com</a:t>
            </a:r>
            <a:endParaRPr lang="en-US" sz="1100" dirty="0">
              <a:latin typeface="Baskerville Old Face"/>
              <a:cs typeface="Baskerville Old Face"/>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68DF345F-C89F-4821-9C9F-55EF11BE6036}" type="slidenum">
              <a:rPr lang="en-US"/>
              <a:pPr>
                <a:defRPr/>
              </a:pPr>
              <a:t>9</a:t>
            </a:fld>
            <a:endParaRPr lang="en-US" dirty="0"/>
          </a:p>
        </p:txBody>
      </p:sp>
      <p:sp>
        <p:nvSpPr>
          <p:cNvPr id="60418" name="Rectangle 2"/>
          <p:cNvSpPr>
            <a:spLocks noGrp="1" noChangeArrowheads="1"/>
          </p:cNvSpPr>
          <p:nvPr>
            <p:ph type="title"/>
          </p:nvPr>
        </p:nvSpPr>
        <p:spPr/>
        <p:txBody>
          <a:bodyPr/>
          <a:lstStyle/>
          <a:p>
            <a:pPr algn="l" eaLnBrk="1" hangingPunct="1">
              <a:defRPr/>
            </a:pPr>
            <a:r>
              <a:rPr lang="en-US" sz="3600" dirty="0" smtClean="0">
                <a:latin typeface="Baskerville Old Face" pitchFamily="18" charset="0"/>
              </a:rPr>
              <a:t>Requirements for Risk Adjustment Claims</a:t>
            </a:r>
          </a:p>
        </p:txBody>
      </p:sp>
      <p:sp>
        <p:nvSpPr>
          <p:cNvPr id="60419" name="Rectangle 3"/>
          <p:cNvSpPr>
            <a:spLocks noGrp="1" noChangeArrowheads="1"/>
          </p:cNvSpPr>
          <p:nvPr>
            <p:ph type="body" idx="1"/>
          </p:nvPr>
        </p:nvSpPr>
        <p:spPr>
          <a:xfrm>
            <a:off x="457200" y="1752600"/>
            <a:ext cx="8229600" cy="4724400"/>
          </a:xfrm>
        </p:spPr>
        <p:txBody>
          <a:bodyPr/>
          <a:lstStyle/>
          <a:p>
            <a:pPr marL="990600" lvl="1" indent="-533400" eaLnBrk="1" hangingPunct="1">
              <a:lnSpc>
                <a:spcPct val="90000"/>
              </a:lnSpc>
              <a:defRPr/>
            </a:pPr>
            <a:r>
              <a:rPr lang="en-US" sz="2400" dirty="0" smtClean="0">
                <a:latin typeface="Baskerville Old Face" pitchFamily="18" charset="0"/>
              </a:rPr>
              <a:t>To ensure these goals are met, CMS requires HMOs to follow its guidance as to what diagnosis codes they submit</a:t>
            </a:r>
          </a:p>
          <a:p>
            <a:pPr marL="1371600" lvl="2" indent="-457200" eaLnBrk="1" hangingPunct="1">
              <a:lnSpc>
                <a:spcPct val="90000"/>
              </a:lnSpc>
              <a:defRPr/>
            </a:pPr>
            <a:r>
              <a:rPr lang="en-US" dirty="0" smtClean="0">
                <a:latin typeface="Baskerville Old Face" pitchFamily="18" charset="0"/>
              </a:rPr>
              <a:t>For example: HMOs cannot submit diagnosis codes taken from certain types of medical records, such as radiology and lab reports, because the records do not reflect a face-to-face physician encounter</a:t>
            </a:r>
          </a:p>
          <a:p>
            <a:pPr marL="990600" lvl="1" indent="-533400" eaLnBrk="1" hangingPunct="1">
              <a:lnSpc>
                <a:spcPct val="90000"/>
              </a:lnSpc>
              <a:defRPr/>
            </a:pPr>
            <a:endParaRPr lang="en-US" sz="1800" dirty="0" smtClean="0">
              <a:latin typeface="Baskerville Old Face" pitchFamily="18" charset="0"/>
            </a:endParaRPr>
          </a:p>
          <a:p>
            <a:pPr marL="1371600" lvl="2" indent="-457200" eaLnBrk="1" hangingPunct="1">
              <a:lnSpc>
                <a:spcPct val="90000"/>
              </a:lnSpc>
              <a:defRPr/>
            </a:pPr>
            <a:endParaRPr lang="en-US" sz="1600" dirty="0" smtClean="0">
              <a:latin typeface="Baskerville Old Face" pitchFamily="18" charset="0"/>
            </a:endParaRPr>
          </a:p>
          <a:p>
            <a:pPr marL="990600" lvl="1" indent="-533400" eaLnBrk="1" hangingPunct="1">
              <a:lnSpc>
                <a:spcPct val="90000"/>
              </a:lnSpc>
              <a:defRPr/>
            </a:pPr>
            <a:endParaRPr lang="en-US" sz="1800" dirty="0" smtClean="0">
              <a:latin typeface="Baskerville Old Face" pitchFamily="18" charset="0"/>
            </a:endParaRPr>
          </a:p>
        </p:txBody>
      </p:sp>
      <p:sp>
        <p:nvSpPr>
          <p:cNvPr id="8" name="Footer Placeholder 6"/>
          <p:cNvSpPr>
            <a:spLocks noGrp="1"/>
          </p:cNvSpPr>
          <p:nvPr>
            <p:ph type="ftr" sz="quarter" idx="11"/>
          </p:nvPr>
        </p:nvSpPr>
        <p:spPr>
          <a:xfrm>
            <a:off x="1676400" y="6019800"/>
            <a:ext cx="5715000" cy="688975"/>
          </a:xfrm>
        </p:spPr>
        <p:txBody>
          <a:bodyPr/>
          <a:lstStyle/>
          <a:p>
            <a:pPr>
              <a:defRPr/>
            </a:pPr>
            <a:r>
              <a:rPr lang="en-US" dirty="0" smtClean="0">
                <a:latin typeface="Baskerville Old Face"/>
                <a:cs typeface="Baskerville Old Face"/>
              </a:rPr>
              <a:t>PHILLIPS &amp; COHEN LLP</a:t>
            </a:r>
          </a:p>
          <a:p>
            <a:pPr>
              <a:defRPr/>
            </a:pPr>
            <a:r>
              <a:rPr lang="en-US" sz="1100" dirty="0" smtClean="0">
                <a:latin typeface="Baskerville Old Face"/>
                <a:cs typeface="Baskerville Old Face"/>
              </a:rPr>
              <a:t>www.phillipsandcohen.com</a:t>
            </a:r>
            <a:endParaRPr lang="en-US" sz="1100" dirty="0">
              <a:latin typeface="Baskerville Old Face"/>
              <a:cs typeface="Baskerville Old Face"/>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askerville Old Face"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askerville Old Face" pitchFamily="18"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1523</Words>
  <Application>Microsoft Office PowerPoint</Application>
  <PresentationFormat>On-screen Show (4:3)</PresentationFormat>
  <Paragraphs>218</Paragraphs>
  <Slides>29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Baskerville Old Face</vt:lpstr>
      <vt:lpstr>Tahoma</vt:lpstr>
      <vt:lpstr>Wingdings</vt:lpstr>
      <vt:lpstr>Textured</vt:lpstr>
      <vt:lpstr>PowerPoint Presentation</vt:lpstr>
      <vt:lpstr>Overview of Risk Adjustment Fraud</vt:lpstr>
      <vt:lpstr>Principles of Risk Adjustment</vt:lpstr>
      <vt:lpstr>Principles of Risk Adjustment</vt:lpstr>
      <vt:lpstr>Principles of Risk Adjustment</vt:lpstr>
      <vt:lpstr>Example: 76-year-old female with diabetes and renal failure</vt:lpstr>
      <vt:lpstr>Requirements for Risk Adjustment Claims</vt:lpstr>
      <vt:lpstr>Requirements for Risk Adjustment Claims</vt:lpstr>
      <vt:lpstr>Requirements for Risk Adjustment Claims</vt:lpstr>
      <vt:lpstr>Risk Adjustment Fraud and the False Claims Act</vt:lpstr>
      <vt:lpstr>Risk Adjustment and the False Claims Act</vt:lpstr>
      <vt:lpstr>Risk Adjustment and the False Claims Act</vt:lpstr>
      <vt:lpstr>Each Diagnosis Submitted to CMS is a Claim for Payment</vt:lpstr>
      <vt:lpstr>Risk Adjustment and the False Claims Act</vt:lpstr>
      <vt:lpstr>Medicare Advantage HMOs must attest to the accuracy of their risk adjustment data on an annual basis.   </vt:lpstr>
      <vt:lpstr>United States v. Janke</vt:lpstr>
      <vt:lpstr>  United States v. Janke,               09-CV-14044-Moore-Lynch       (S.D. Fla. Feb. 10, 2009)   </vt:lpstr>
      <vt:lpstr>United States v. Janke</vt:lpstr>
      <vt:lpstr>PowerPoint Presentation</vt:lpstr>
      <vt:lpstr>Pending Unsealed Cases Involving Medicare Advantage Plans and Risk Adjustment Fraud</vt:lpstr>
      <vt:lpstr>Pending unsealed cases</vt:lpstr>
      <vt:lpstr>Pending unsealed cases</vt:lpstr>
      <vt:lpstr>Pending unsealed cases</vt:lpstr>
      <vt:lpstr>Pending unsealed cases</vt:lpstr>
      <vt:lpstr>Pending unsealed cases</vt:lpstr>
      <vt:lpstr>Pending unsealed cases</vt:lpstr>
      <vt:lpstr>Areas of Risk for the Submission of False Risk Adjustment Claims</vt:lpstr>
      <vt:lpstr>Causes of False Claims:  Affirmative Upcoding</vt:lpstr>
      <vt:lpstr>Causes of False Claims:  Business Practices and  Systemic Causes of Falsity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2012-01-27T19:28:26Z</dcterms:created>
  <dcterms:modified xsi:type="dcterms:W3CDTF">2017-05-16T21:56:35Z</dcterms:modified>
</cp:coreProperties>
</file>